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embeddedFontLst>
    <p:embeddedFont>
      <p:font typeface="Robot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regular.fntdata"/><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oboto-italic.fntdata"/><Relationship Id="rId32" Type="http://schemas.openxmlformats.org/officeDocument/2006/relationships/slide" Target="slides/slide26.xml"/><Relationship Id="rId76" Type="http://schemas.openxmlformats.org/officeDocument/2006/relationships/font" Target="fonts/Roboto-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Robo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86185c27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86185c27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86185c271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86185c271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86185c27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86185c27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6185c271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86185c271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86185c271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86185c271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86185c271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86185c271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86185c271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86185c271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86185c27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86185c27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86185c271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86185c271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86185c271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86185c271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8be62374c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8be62374c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86185c271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86185c271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86185c271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86185c271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86185c271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86185c271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86185c271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86185c271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86185c271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86185c271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86185c271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86185c271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86185c271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86185c271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86185c271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86185c271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86185c271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86185c271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86185c271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86185c271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8600dc47cb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38600dc47c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86185c271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86185c271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86185c271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86185c271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86185c271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86185c271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86185c271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86185c271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86185c271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86185c271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86185c271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86185c271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8600dc47c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8600dc47c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86185c271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86185c271e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8600dc47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8600dc47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8600dc47cb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8600dc47c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8600dc47cb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8600dc47cb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8600dc47cb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8600dc47cb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8600dc47c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8600dc47c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8600dc47cb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8600dc47cb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8600dc47c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8600dc47c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8600dc47cb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8600dc47cb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8600dc47c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8600dc47c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8600dc47cb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8600dc47cb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8600dc47cb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8600dc47cb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8600dc47cb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8600dc47cb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8600dc47cb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8600dc47cb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8600dc47cb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8600dc47cb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8600dc47c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8600dc47c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8600dc47c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8600dc47c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8600dc47cb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8600dc47c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8600dc47c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8600dc47c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8600dc47cb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8600dc47cb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8600dc47cb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8600dc47cb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86185c271e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86185c271e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86185c271e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86185c271e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8600dc47cb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8600dc47cb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8600dc47cb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8600dc47cb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8600dc47cb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38600dc47cb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Statistics is the science of data – describe, presenting, analyse , testing your hypothesis</a:t>
            </a:r>
            <a:endParaRPr/>
          </a:p>
          <a:p>
            <a:pPr indent="0" lvl="0" marL="0" rtl="0" algn="l">
              <a:spcBef>
                <a:spcPts val="0"/>
              </a:spcBef>
              <a:spcAft>
                <a:spcPts val="0"/>
              </a:spcAft>
              <a:buNone/>
            </a:pPr>
            <a:r>
              <a:rPr lang="en"/>
              <a:t>Not only analyse the data, but the science of collecting, cleaning, curating </a:t>
            </a:r>
            <a:endParaRPr/>
          </a:p>
          <a:p>
            <a:pPr indent="0" lvl="0" marL="0" rtl="0" algn="l">
              <a:spcBef>
                <a:spcPts val="0"/>
              </a:spcBef>
              <a:spcAft>
                <a:spcPts val="0"/>
              </a:spcAft>
              <a:buNone/>
            </a:pPr>
            <a:r>
              <a:rPr lang="en"/>
              <a:t>So we can’t runaway from the methodology part, sampling, sample size </a:t>
            </a:r>
            <a:endParaRPr/>
          </a:p>
          <a:p>
            <a:pPr indent="0" lvl="0" marL="0" rtl="0" algn="l">
              <a:spcBef>
                <a:spcPts val="0"/>
              </a:spcBef>
              <a:spcAft>
                <a:spcPts val="0"/>
              </a:spcAft>
              <a:buNone/>
            </a:pPr>
            <a:r>
              <a:t/>
            </a:r>
            <a:endParaRPr/>
          </a:p>
        </p:txBody>
      </p:sp>
      <p:sp>
        <p:nvSpPr>
          <p:cNvPr id="193" name="Google Shape;193;g38600dc47cb_0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86185c271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86185c271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8600dc47cb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8600dc47c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86185c271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86185c271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86185c271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86185c271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86185c271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86185c271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86185c271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86185c271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86185c271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86185c271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86185c271e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86185c271e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8be62374c0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38be62374c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8600dc47cb_0_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8600dc47cb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8600dc47cb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38600dc47cb_0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Distribution of data is very important, as the properties of the distribution </a:t>
            </a:r>
            <a:endParaRPr/>
          </a:p>
        </p:txBody>
      </p:sp>
      <p:sp>
        <p:nvSpPr>
          <p:cNvPr id="230" name="Google Shape;230;g38600dc47cb_0_1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86185c271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86185c271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 name="Google Shape;54;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55" name="Google Shape;5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1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1" name="Google Shape;61;p1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2" name="Google Shape;62;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14"/>
          <p:cNvSpPr txBox="1"/>
          <p:nvPr>
            <p:ph idx="11" type="ftr"/>
          </p:nvPr>
        </p:nvSpPr>
        <p:spPr>
          <a:xfrm>
            <a:off x="2759528" y="4767263"/>
            <a:ext cx="3355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 name="Shape 73"/>
        <p:cNvGrpSpPr/>
        <p:nvPr/>
      </p:nvGrpSpPr>
      <p:grpSpPr>
        <a:xfrm>
          <a:off x="0" y="0"/>
          <a:ext cx="0" cy="0"/>
          <a:chOff x="0" y="0"/>
          <a:chExt cx="0" cy="0"/>
        </a:xfrm>
      </p:grpSpPr>
      <p:sp>
        <p:nvSpPr>
          <p:cNvPr id="74" name="Google Shape;74;p16"/>
          <p:cNvSpPr txBox="1"/>
          <p:nvPr>
            <p:ph type="ctrTitle"/>
          </p:nvPr>
        </p:nvSpPr>
        <p:spPr>
          <a:xfrm>
            <a:off x="685800" y="1597820"/>
            <a:ext cx="7772400" cy="1102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16"/>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500"/>
              </a:spcBef>
              <a:spcAft>
                <a:spcPts val="0"/>
              </a:spcAft>
              <a:buClr>
                <a:srgbClr val="888888"/>
              </a:buClr>
              <a:buSzPts val="2400"/>
              <a:buNone/>
              <a:defRPr>
                <a:solidFill>
                  <a:srgbClr val="888888"/>
                </a:solidFill>
              </a:defRPr>
            </a:lvl1pPr>
            <a:lvl2pPr lvl="1" algn="ctr">
              <a:lnSpc>
                <a:spcPct val="100000"/>
              </a:lnSpc>
              <a:spcBef>
                <a:spcPts val="400"/>
              </a:spcBef>
              <a:spcAft>
                <a:spcPts val="0"/>
              </a:spcAft>
              <a:buClr>
                <a:srgbClr val="888888"/>
              </a:buClr>
              <a:buSzPts val="21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p:txBody>
      </p:sp>
      <p:sp>
        <p:nvSpPr>
          <p:cNvPr id="76" name="Google Shape;76;p16"/>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6"/>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9" name="Shape 79"/>
        <p:cNvGrpSpPr/>
        <p:nvPr/>
      </p:nvGrpSpPr>
      <p:grpSpPr>
        <a:xfrm>
          <a:off x="0" y="0"/>
          <a:ext cx="0" cy="0"/>
          <a:chOff x="0" y="0"/>
          <a:chExt cx="0" cy="0"/>
        </a:xfrm>
      </p:grpSpPr>
      <p:sp>
        <p:nvSpPr>
          <p:cNvPr id="80" name="Google Shape;80;p17"/>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17"/>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82" name="Google Shape;82;p17"/>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7"/>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7"/>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18"/>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8"/>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8"/>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19"/>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3000"/>
              <a:buFont typeface="Calibri"/>
              <a:buNone/>
              <a:defRPr b="1"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19"/>
          <p:cNvSpPr txBox="1"/>
          <p:nvPr>
            <p:ph idx="1" type="body"/>
          </p:nvPr>
        </p:nvSpPr>
        <p:spPr>
          <a:xfrm>
            <a:off x="722313" y="2180035"/>
            <a:ext cx="7772400" cy="11253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300"/>
              </a:spcBef>
              <a:spcAft>
                <a:spcPts val="0"/>
              </a:spcAft>
              <a:buClr>
                <a:srgbClr val="888888"/>
              </a:buClr>
              <a:buSzPts val="1500"/>
              <a:buNone/>
              <a:defRPr sz="1500">
                <a:solidFill>
                  <a:srgbClr val="888888"/>
                </a:solidFill>
              </a:defRPr>
            </a:lvl1pPr>
            <a:lvl2pPr indent="-228600" lvl="1" marL="914400" algn="l">
              <a:lnSpc>
                <a:spcPct val="100000"/>
              </a:lnSpc>
              <a:spcBef>
                <a:spcPts val="300"/>
              </a:spcBef>
              <a:spcAft>
                <a:spcPts val="0"/>
              </a:spcAft>
              <a:buClr>
                <a:srgbClr val="888888"/>
              </a:buClr>
              <a:buSzPts val="1400"/>
              <a:buNone/>
              <a:defRPr sz="1400">
                <a:solidFill>
                  <a:srgbClr val="888888"/>
                </a:solidFill>
              </a:defRPr>
            </a:lvl2pPr>
            <a:lvl3pPr indent="-228600" lvl="2" marL="1371600" algn="l">
              <a:lnSpc>
                <a:spcPct val="100000"/>
              </a:lnSpc>
              <a:spcBef>
                <a:spcPts val="200"/>
              </a:spcBef>
              <a:spcAft>
                <a:spcPts val="0"/>
              </a:spcAft>
              <a:buClr>
                <a:srgbClr val="888888"/>
              </a:buClr>
              <a:buSzPts val="1200"/>
              <a:buNone/>
              <a:defRPr sz="1200">
                <a:solidFill>
                  <a:srgbClr val="888888"/>
                </a:solidFill>
              </a:defRPr>
            </a:lvl3pPr>
            <a:lvl4pPr indent="-228600" lvl="3" marL="1828800" algn="l">
              <a:lnSpc>
                <a:spcPct val="100000"/>
              </a:lnSpc>
              <a:spcBef>
                <a:spcPts val="200"/>
              </a:spcBef>
              <a:spcAft>
                <a:spcPts val="0"/>
              </a:spcAft>
              <a:buClr>
                <a:srgbClr val="888888"/>
              </a:buClr>
              <a:buSzPts val="1100"/>
              <a:buNone/>
              <a:defRPr sz="1100">
                <a:solidFill>
                  <a:srgbClr val="888888"/>
                </a:solidFill>
              </a:defRPr>
            </a:lvl4pPr>
            <a:lvl5pPr indent="-228600" lvl="4" marL="2286000" algn="l">
              <a:lnSpc>
                <a:spcPct val="100000"/>
              </a:lnSpc>
              <a:spcBef>
                <a:spcPts val="200"/>
              </a:spcBef>
              <a:spcAft>
                <a:spcPts val="0"/>
              </a:spcAft>
              <a:buClr>
                <a:srgbClr val="888888"/>
              </a:buClr>
              <a:buSzPts val="1100"/>
              <a:buNone/>
              <a:defRPr sz="1100">
                <a:solidFill>
                  <a:srgbClr val="888888"/>
                </a:solidFill>
              </a:defRPr>
            </a:lvl5pPr>
            <a:lvl6pPr indent="-228600" lvl="5" marL="2743200" algn="l">
              <a:lnSpc>
                <a:spcPct val="100000"/>
              </a:lnSpc>
              <a:spcBef>
                <a:spcPts val="2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93" name="Google Shape;93;p19"/>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9"/>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19"/>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6" name="Shape 96"/>
        <p:cNvGrpSpPr/>
        <p:nvPr/>
      </p:nvGrpSpPr>
      <p:grpSpPr>
        <a:xfrm>
          <a:off x="0" y="0"/>
          <a:ext cx="0" cy="0"/>
          <a:chOff x="0" y="0"/>
          <a:chExt cx="0" cy="0"/>
        </a:xfrm>
      </p:grpSpPr>
      <p:sp>
        <p:nvSpPr>
          <p:cNvPr id="97" name="Google Shape;97;p20"/>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0"/>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99" name="Google Shape;99;p20"/>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100" name="Google Shape;100;p20"/>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20"/>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20"/>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3" name="Shape 103"/>
        <p:cNvGrpSpPr/>
        <p:nvPr/>
      </p:nvGrpSpPr>
      <p:grpSpPr>
        <a:xfrm>
          <a:off x="0" y="0"/>
          <a:ext cx="0" cy="0"/>
          <a:chOff x="0" y="0"/>
          <a:chExt cx="0" cy="0"/>
        </a:xfrm>
      </p:grpSpPr>
      <p:sp>
        <p:nvSpPr>
          <p:cNvPr id="104" name="Google Shape;104;p21"/>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33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1"/>
          <p:cNvSpPr txBox="1"/>
          <p:nvPr>
            <p:ph idx="1" type="body"/>
          </p:nvPr>
        </p:nvSpPr>
        <p:spPr>
          <a:xfrm>
            <a:off x="457200" y="1151335"/>
            <a:ext cx="4040100" cy="4800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06" name="Google Shape;106;p21"/>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107" name="Google Shape;107;p21"/>
          <p:cNvSpPr txBox="1"/>
          <p:nvPr>
            <p:ph idx="3" type="body"/>
          </p:nvPr>
        </p:nvSpPr>
        <p:spPr>
          <a:xfrm>
            <a:off x="4645026" y="1151335"/>
            <a:ext cx="4041600" cy="4800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08" name="Google Shape;108;p21"/>
          <p:cNvSpPr txBox="1"/>
          <p:nvPr>
            <p:ph idx="4" type="body"/>
          </p:nvPr>
        </p:nvSpPr>
        <p:spPr>
          <a:xfrm>
            <a:off x="4645026" y="1631156"/>
            <a:ext cx="4041600" cy="296340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109" name="Google Shape;109;p21"/>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2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2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
        <p:nvSpPr>
          <p:cNvPr id="113" name="Google Shape;113;p22"/>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2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6" name="Shape 116"/>
        <p:cNvGrpSpPr/>
        <p:nvPr/>
      </p:nvGrpSpPr>
      <p:grpSpPr>
        <a:xfrm>
          <a:off x="0" y="0"/>
          <a:ext cx="0" cy="0"/>
          <a:chOff x="0" y="0"/>
          <a:chExt cx="0" cy="0"/>
        </a:xfrm>
      </p:grpSpPr>
      <p:sp>
        <p:nvSpPr>
          <p:cNvPr id="117" name="Google Shape;117;p23"/>
          <p:cNvSpPr txBox="1"/>
          <p:nvPr>
            <p:ph type="title"/>
          </p:nvPr>
        </p:nvSpPr>
        <p:spPr>
          <a:xfrm>
            <a:off x="457201" y="204788"/>
            <a:ext cx="3008400" cy="8718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500"/>
              <a:buFont typeface="Calibri"/>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3"/>
          <p:cNvSpPr txBox="1"/>
          <p:nvPr>
            <p:ph idx="1" type="body"/>
          </p:nvPr>
        </p:nvSpPr>
        <p:spPr>
          <a:xfrm>
            <a:off x="3575050" y="204788"/>
            <a:ext cx="5111700" cy="4389900"/>
          </a:xfrm>
          <a:prstGeom prst="rect">
            <a:avLst/>
          </a:prstGeom>
          <a:noFill/>
          <a:ln>
            <a:noFill/>
          </a:ln>
        </p:spPr>
        <p:txBody>
          <a:bodyPr anchorCtr="0" anchor="t" bIns="34275" lIns="68575" spcFirstLastPara="1" rIns="68575" wrap="square" tIns="34275">
            <a:normAutofit/>
          </a:bodyPr>
          <a:lstStyle>
            <a:lvl1pPr indent="-381000" lvl="0" marL="457200" algn="l">
              <a:lnSpc>
                <a:spcPct val="100000"/>
              </a:lnSpc>
              <a:spcBef>
                <a:spcPts val="500"/>
              </a:spcBef>
              <a:spcAft>
                <a:spcPts val="0"/>
              </a:spcAft>
              <a:buClr>
                <a:schemeClr val="dk1"/>
              </a:buClr>
              <a:buSzPts val="2400"/>
              <a:buChar char="•"/>
              <a:defRPr sz="2400"/>
            </a:lvl1pPr>
            <a:lvl2pPr indent="-361950" lvl="1" marL="914400" algn="l">
              <a:lnSpc>
                <a:spcPct val="100000"/>
              </a:lnSpc>
              <a:spcBef>
                <a:spcPts val="400"/>
              </a:spcBef>
              <a:spcAft>
                <a:spcPts val="0"/>
              </a:spcAft>
              <a:buClr>
                <a:schemeClr val="dk1"/>
              </a:buClr>
              <a:buSzPts val="2100"/>
              <a:buChar char="–"/>
              <a:defRPr sz="2100"/>
            </a:lvl2pPr>
            <a:lvl3pPr indent="-342900" lvl="2" marL="1371600" algn="l">
              <a:lnSpc>
                <a:spcPct val="100000"/>
              </a:lnSpc>
              <a:spcBef>
                <a:spcPts val="400"/>
              </a:spcBef>
              <a:spcAft>
                <a:spcPts val="0"/>
              </a:spcAft>
              <a:buClr>
                <a:schemeClr val="dk1"/>
              </a:buClr>
              <a:buSzPts val="1800"/>
              <a:buChar char="•"/>
              <a:defRPr sz="1800"/>
            </a:lvl3pPr>
            <a:lvl4pPr indent="-323850" lvl="3" marL="1828800" algn="l">
              <a:lnSpc>
                <a:spcPct val="100000"/>
              </a:lnSpc>
              <a:spcBef>
                <a:spcPts val="300"/>
              </a:spcBef>
              <a:spcAft>
                <a:spcPts val="0"/>
              </a:spcAft>
              <a:buClr>
                <a:schemeClr val="dk1"/>
              </a:buClr>
              <a:buSzPts val="1500"/>
              <a:buChar char="–"/>
              <a:defRPr sz="1500"/>
            </a:lvl4pPr>
            <a:lvl5pPr indent="-323850" lvl="4" marL="2286000" algn="l">
              <a:lnSpc>
                <a:spcPct val="100000"/>
              </a:lnSpc>
              <a:spcBef>
                <a:spcPts val="3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119" name="Google Shape;119;p23"/>
          <p:cNvSpPr txBox="1"/>
          <p:nvPr>
            <p:ph idx="2" type="body"/>
          </p:nvPr>
        </p:nvSpPr>
        <p:spPr>
          <a:xfrm>
            <a:off x="457201" y="1076326"/>
            <a:ext cx="3008400" cy="3518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20" name="Google Shape;120;p23"/>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2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2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3" name="Shape 123"/>
        <p:cNvGrpSpPr/>
        <p:nvPr/>
      </p:nvGrpSpPr>
      <p:grpSpPr>
        <a:xfrm>
          <a:off x="0" y="0"/>
          <a:ext cx="0" cy="0"/>
          <a:chOff x="0" y="0"/>
          <a:chExt cx="0" cy="0"/>
        </a:xfrm>
      </p:grpSpPr>
      <p:sp>
        <p:nvSpPr>
          <p:cNvPr id="124" name="Google Shape;124;p24"/>
          <p:cNvSpPr txBox="1"/>
          <p:nvPr>
            <p:ph type="title"/>
          </p:nvPr>
        </p:nvSpPr>
        <p:spPr>
          <a:xfrm>
            <a:off x="1792288" y="3600450"/>
            <a:ext cx="5486400" cy="425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500"/>
              <a:buFont typeface="Calibri"/>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24"/>
          <p:cNvSpPr/>
          <p:nvPr>
            <p:ph idx="2" type="pic"/>
          </p:nvPr>
        </p:nvSpPr>
        <p:spPr>
          <a:xfrm>
            <a:off x="1792288" y="459581"/>
            <a:ext cx="5486400" cy="3086100"/>
          </a:xfrm>
          <a:prstGeom prst="rect">
            <a:avLst/>
          </a:prstGeom>
          <a:noFill/>
          <a:ln>
            <a:noFill/>
          </a:ln>
        </p:spPr>
      </p:sp>
      <p:sp>
        <p:nvSpPr>
          <p:cNvPr id="126" name="Google Shape;126;p24"/>
          <p:cNvSpPr txBox="1"/>
          <p:nvPr>
            <p:ph idx="1" type="body"/>
          </p:nvPr>
        </p:nvSpPr>
        <p:spPr>
          <a:xfrm>
            <a:off x="1792288" y="4025504"/>
            <a:ext cx="5486400" cy="6036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27" name="Google Shape;127;p24"/>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2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2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0" name="Shape 130"/>
        <p:cNvGrpSpPr/>
        <p:nvPr/>
      </p:nvGrpSpPr>
      <p:grpSpPr>
        <a:xfrm>
          <a:off x="0" y="0"/>
          <a:ext cx="0" cy="0"/>
          <a:chOff x="0" y="0"/>
          <a:chExt cx="0" cy="0"/>
        </a:xfrm>
      </p:grpSpPr>
      <p:sp>
        <p:nvSpPr>
          <p:cNvPr id="131" name="Google Shape;131;p2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25"/>
          <p:cNvSpPr txBox="1"/>
          <p:nvPr>
            <p:ph idx="1" type="body"/>
          </p:nvPr>
        </p:nvSpPr>
        <p:spPr>
          <a:xfrm rot="5400000">
            <a:off x="2874751" y="-1217400"/>
            <a:ext cx="3394500" cy="82296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33" name="Google Shape;133;p25"/>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2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25"/>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6" name="Shape 136"/>
        <p:cNvGrpSpPr/>
        <p:nvPr/>
      </p:nvGrpSpPr>
      <p:grpSpPr>
        <a:xfrm>
          <a:off x="0" y="0"/>
          <a:ext cx="0" cy="0"/>
          <a:chOff x="0" y="0"/>
          <a:chExt cx="0" cy="0"/>
        </a:xfrm>
      </p:grpSpPr>
      <p:sp>
        <p:nvSpPr>
          <p:cNvPr id="137" name="Google Shape;137;p26"/>
          <p:cNvSpPr txBox="1"/>
          <p:nvPr>
            <p:ph type="title"/>
          </p:nvPr>
        </p:nvSpPr>
        <p:spPr>
          <a:xfrm rot="5400000">
            <a:off x="5463751" y="1371629"/>
            <a:ext cx="4388700" cy="20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26"/>
          <p:cNvSpPr txBox="1"/>
          <p:nvPr>
            <p:ph idx="1" type="body"/>
          </p:nvPr>
        </p:nvSpPr>
        <p:spPr>
          <a:xfrm rot="5400000">
            <a:off x="1272751" y="-609572"/>
            <a:ext cx="4388700" cy="60198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39" name="Google Shape;139;p26"/>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0" name="Google Shape;140;p2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26"/>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2" name="Shape 142"/>
        <p:cNvGrpSpPr/>
        <p:nvPr/>
      </p:nvGrpSpPr>
      <p:grpSpPr>
        <a:xfrm>
          <a:off x="0" y="0"/>
          <a:ext cx="0" cy="0"/>
          <a:chOff x="0" y="0"/>
          <a:chExt cx="0" cy="0"/>
        </a:xfrm>
      </p:grpSpPr>
      <p:sp>
        <p:nvSpPr>
          <p:cNvPr id="143" name="Google Shape;143;p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144" name="Google Shape;144;p27"/>
          <p:cNvGrpSpPr/>
          <p:nvPr/>
        </p:nvGrpSpPr>
        <p:grpSpPr>
          <a:xfrm>
            <a:off x="830393" y="1191303"/>
            <a:ext cx="745763" cy="45826"/>
            <a:chOff x="4580561" y="2589004"/>
            <a:chExt cx="1064464" cy="25200"/>
          </a:xfrm>
        </p:grpSpPr>
        <p:sp>
          <p:nvSpPr>
            <p:cNvPr id="145" name="Google Shape;145;p27"/>
            <p:cNvSpPr/>
            <p:nvPr/>
          </p:nvSpPr>
          <p:spPr>
            <a:xfrm rot="-5400000">
              <a:off x="5366325" y="2335504"/>
              <a:ext cx="25200" cy="532200"/>
            </a:xfrm>
            <a:prstGeom prst="rect">
              <a:avLst/>
            </a:prstGeom>
            <a:solidFill>
              <a:schemeClr val="accent3"/>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6" name="Google Shape;146;p27"/>
            <p:cNvSpPr/>
            <p:nvPr/>
          </p:nvSpPr>
          <p:spPr>
            <a:xfrm rot="-5400000">
              <a:off x="4836311" y="2333254"/>
              <a:ext cx="25200" cy="536700"/>
            </a:xfrm>
            <a:prstGeom prst="rect">
              <a:avLst/>
            </a:pr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47" name="Google Shape;147;p27"/>
          <p:cNvSpPr txBox="1"/>
          <p:nvPr>
            <p:ph type="title"/>
          </p:nvPr>
        </p:nvSpPr>
        <p:spPr>
          <a:xfrm>
            <a:off x="729450" y="1318650"/>
            <a:ext cx="7688700" cy="535200"/>
          </a:xfrm>
          <a:prstGeom prst="rect">
            <a:avLst/>
          </a:prstGeom>
          <a:noFill/>
          <a:ln>
            <a:noFill/>
          </a:ln>
        </p:spPr>
        <p:txBody>
          <a:bodyPr anchorCtr="0" anchor="t" bIns="68575" lIns="68575" spcFirstLastPara="1" rIns="68575" wrap="square" tIns="68575">
            <a:normAutofit/>
          </a:bodyPr>
          <a:lstStyle>
            <a:lvl1pPr lvl="0" algn="l">
              <a:lnSpc>
                <a:spcPct val="90000"/>
              </a:lnSpc>
              <a:spcBef>
                <a:spcPts val="0"/>
              </a:spcBef>
              <a:spcAft>
                <a:spcPts val="0"/>
              </a:spcAft>
              <a:buClr>
                <a:schemeClr val="dk1"/>
              </a:buClr>
              <a:buSzPts val="2000"/>
              <a:buFont typeface="Calibri"/>
              <a:buNone/>
              <a:defRPr sz="2600"/>
            </a:lvl1pPr>
            <a:lvl2pPr lvl="1">
              <a:spcBef>
                <a:spcPts val="0"/>
              </a:spcBef>
              <a:spcAft>
                <a:spcPts val="0"/>
              </a:spcAft>
              <a:buSzPts val="2000"/>
              <a:buNone/>
              <a:defRPr sz="2600"/>
            </a:lvl2pPr>
            <a:lvl3pPr lvl="2">
              <a:spcBef>
                <a:spcPts val="0"/>
              </a:spcBef>
              <a:spcAft>
                <a:spcPts val="0"/>
              </a:spcAft>
              <a:buSzPts val="2000"/>
              <a:buNone/>
              <a:defRPr sz="2600"/>
            </a:lvl3pPr>
            <a:lvl4pPr lvl="3">
              <a:spcBef>
                <a:spcPts val="0"/>
              </a:spcBef>
              <a:spcAft>
                <a:spcPts val="0"/>
              </a:spcAft>
              <a:buSzPts val="2000"/>
              <a:buNone/>
              <a:defRPr sz="2600"/>
            </a:lvl4pPr>
            <a:lvl5pPr lvl="4">
              <a:spcBef>
                <a:spcPts val="0"/>
              </a:spcBef>
              <a:spcAft>
                <a:spcPts val="0"/>
              </a:spcAft>
              <a:buSzPts val="2000"/>
              <a:buNone/>
              <a:defRPr sz="2600"/>
            </a:lvl5pPr>
            <a:lvl6pPr lvl="5">
              <a:spcBef>
                <a:spcPts val="0"/>
              </a:spcBef>
              <a:spcAft>
                <a:spcPts val="0"/>
              </a:spcAft>
              <a:buSzPts val="2000"/>
              <a:buNone/>
              <a:defRPr sz="2600"/>
            </a:lvl6pPr>
            <a:lvl7pPr lvl="6">
              <a:spcBef>
                <a:spcPts val="0"/>
              </a:spcBef>
              <a:spcAft>
                <a:spcPts val="0"/>
              </a:spcAft>
              <a:buSzPts val="2000"/>
              <a:buNone/>
              <a:defRPr sz="2600"/>
            </a:lvl7pPr>
            <a:lvl8pPr lvl="7">
              <a:spcBef>
                <a:spcPts val="0"/>
              </a:spcBef>
              <a:spcAft>
                <a:spcPts val="0"/>
              </a:spcAft>
              <a:buSzPts val="2000"/>
              <a:buNone/>
              <a:defRPr sz="2600"/>
            </a:lvl8pPr>
            <a:lvl9pPr lvl="8">
              <a:spcBef>
                <a:spcPts val="0"/>
              </a:spcBef>
              <a:spcAft>
                <a:spcPts val="0"/>
              </a:spcAft>
              <a:buSzPts val="2000"/>
              <a:buNone/>
              <a:defRPr sz="2600"/>
            </a:lvl9pPr>
          </a:lstStyle>
          <a:p/>
        </p:txBody>
      </p:sp>
      <p:sp>
        <p:nvSpPr>
          <p:cNvPr id="148" name="Google Shape;148;p27"/>
          <p:cNvSpPr txBox="1"/>
          <p:nvPr>
            <p:ph idx="1" type="body"/>
          </p:nvPr>
        </p:nvSpPr>
        <p:spPr>
          <a:xfrm>
            <a:off x="729450" y="2078875"/>
            <a:ext cx="7688700" cy="2261100"/>
          </a:xfrm>
          <a:prstGeom prst="rect">
            <a:avLst/>
          </a:prstGeom>
          <a:noFill/>
          <a:ln>
            <a:noFill/>
          </a:ln>
        </p:spPr>
        <p:txBody>
          <a:bodyPr anchorCtr="0" anchor="t" bIns="68575" lIns="68575" spcFirstLastPara="1" rIns="68575" wrap="square" tIns="68575">
            <a:normAutofit/>
          </a:bodyPr>
          <a:lstStyle>
            <a:lvl1pPr indent="-292100" lvl="0" marL="457200" algn="l">
              <a:lnSpc>
                <a:spcPct val="90000"/>
              </a:lnSpc>
              <a:spcBef>
                <a:spcPts val="0"/>
              </a:spcBef>
              <a:spcAft>
                <a:spcPts val="0"/>
              </a:spcAft>
              <a:buClr>
                <a:schemeClr val="dk1"/>
              </a:buClr>
              <a:buSzPts val="1000"/>
              <a:buChar char="●"/>
              <a:defRPr/>
            </a:lvl1pPr>
            <a:lvl2pPr indent="-279400" lvl="1" marL="914400" algn="l">
              <a:lnSpc>
                <a:spcPct val="90000"/>
              </a:lnSpc>
              <a:spcBef>
                <a:spcPts val="0"/>
              </a:spcBef>
              <a:spcAft>
                <a:spcPts val="0"/>
              </a:spcAft>
              <a:buClr>
                <a:schemeClr val="dk1"/>
              </a:buClr>
              <a:buSzPts val="800"/>
              <a:buChar char="○"/>
              <a:defRPr/>
            </a:lvl2pPr>
            <a:lvl3pPr indent="-279400" lvl="2" marL="1371600" algn="l">
              <a:lnSpc>
                <a:spcPct val="90000"/>
              </a:lnSpc>
              <a:spcBef>
                <a:spcPts val="0"/>
              </a:spcBef>
              <a:spcAft>
                <a:spcPts val="0"/>
              </a:spcAft>
              <a:buClr>
                <a:schemeClr val="dk1"/>
              </a:buClr>
              <a:buSzPts val="800"/>
              <a:buChar char="■"/>
              <a:defRPr/>
            </a:lvl3pPr>
            <a:lvl4pPr indent="-279400" lvl="3" marL="1828800" algn="l">
              <a:lnSpc>
                <a:spcPct val="90000"/>
              </a:lnSpc>
              <a:spcBef>
                <a:spcPts val="0"/>
              </a:spcBef>
              <a:spcAft>
                <a:spcPts val="0"/>
              </a:spcAft>
              <a:buClr>
                <a:schemeClr val="dk1"/>
              </a:buClr>
              <a:buSzPts val="800"/>
              <a:buChar char="●"/>
              <a:defRPr/>
            </a:lvl4pPr>
            <a:lvl5pPr indent="-279400" lvl="4" marL="2286000" algn="l">
              <a:lnSpc>
                <a:spcPct val="90000"/>
              </a:lnSpc>
              <a:spcBef>
                <a:spcPts val="0"/>
              </a:spcBef>
              <a:spcAft>
                <a:spcPts val="0"/>
              </a:spcAft>
              <a:buClr>
                <a:schemeClr val="dk1"/>
              </a:buClr>
              <a:buSzPts val="800"/>
              <a:buChar char="○"/>
              <a:defRPr/>
            </a:lvl5pPr>
            <a:lvl6pPr indent="-279400" lvl="5" marL="2743200" algn="l">
              <a:lnSpc>
                <a:spcPct val="90000"/>
              </a:lnSpc>
              <a:spcBef>
                <a:spcPts val="0"/>
              </a:spcBef>
              <a:spcAft>
                <a:spcPts val="0"/>
              </a:spcAft>
              <a:buClr>
                <a:schemeClr val="dk1"/>
              </a:buClr>
              <a:buSzPts val="800"/>
              <a:buChar char="■"/>
              <a:defRPr/>
            </a:lvl6pPr>
            <a:lvl7pPr indent="-279400" lvl="6" marL="3200400" algn="l">
              <a:lnSpc>
                <a:spcPct val="90000"/>
              </a:lnSpc>
              <a:spcBef>
                <a:spcPts val="0"/>
              </a:spcBef>
              <a:spcAft>
                <a:spcPts val="0"/>
              </a:spcAft>
              <a:buClr>
                <a:schemeClr val="dk1"/>
              </a:buClr>
              <a:buSzPts val="800"/>
              <a:buChar char="●"/>
              <a:defRPr/>
            </a:lvl7pPr>
            <a:lvl8pPr indent="-279400" lvl="7" marL="3657600" algn="l">
              <a:lnSpc>
                <a:spcPct val="90000"/>
              </a:lnSpc>
              <a:spcBef>
                <a:spcPts val="0"/>
              </a:spcBef>
              <a:spcAft>
                <a:spcPts val="0"/>
              </a:spcAft>
              <a:buClr>
                <a:schemeClr val="dk1"/>
              </a:buClr>
              <a:buSzPts val="800"/>
              <a:buChar char="○"/>
              <a:defRPr/>
            </a:lvl8pPr>
            <a:lvl9pPr indent="-279400" lvl="8" marL="4114800" algn="l">
              <a:lnSpc>
                <a:spcPct val="90000"/>
              </a:lnSpc>
              <a:spcBef>
                <a:spcPts val="0"/>
              </a:spcBef>
              <a:spcAft>
                <a:spcPts val="0"/>
              </a:spcAft>
              <a:buClr>
                <a:schemeClr val="dk1"/>
              </a:buClr>
              <a:buSzPts val="800"/>
              <a:buChar char="■"/>
              <a:defRPr/>
            </a:lvl9pPr>
          </a:lstStyle>
          <a:p/>
        </p:txBody>
      </p:sp>
      <p:sp>
        <p:nvSpPr>
          <p:cNvPr id="149" name="Google Shape;149;p27"/>
          <p:cNvSpPr txBox="1"/>
          <p:nvPr>
            <p:ph idx="12" type="sldNum"/>
          </p:nvPr>
        </p:nvSpPr>
        <p:spPr>
          <a:xfrm>
            <a:off x="8536302" y="4749851"/>
            <a:ext cx="548700" cy="393600"/>
          </a:xfrm>
          <a:prstGeom prst="rect">
            <a:avLst/>
          </a:prstGeom>
          <a:noFill/>
          <a:ln>
            <a:noFill/>
          </a:ln>
        </p:spPr>
        <p:txBody>
          <a:bodyPr anchorCtr="0" anchor="ctr" bIns="68575" lIns="68575" spcFirstLastPara="1" rIns="68575" wrap="square" tIns="68575">
            <a:normAutofit/>
          </a:bodyPr>
          <a:lstStyle>
            <a:lvl1pPr indent="0" lvl="0" marL="0" algn="r">
              <a:buClr>
                <a:srgbClr val="888888"/>
              </a:buClr>
              <a:buSzPts val="900"/>
              <a:buFont typeface="Calibri"/>
              <a:buNone/>
              <a:defRPr sz="900">
                <a:solidFill>
                  <a:srgbClr val="888888"/>
                </a:solidFill>
                <a:latin typeface="Calibri"/>
                <a:ea typeface="Calibri"/>
                <a:cs typeface="Calibri"/>
                <a:sym typeface="Calibri"/>
              </a:defRPr>
            </a:lvl1pPr>
            <a:lvl2pPr indent="0" lvl="1" marL="0" algn="r">
              <a:buClr>
                <a:srgbClr val="888888"/>
              </a:buClr>
              <a:buSzPts val="900"/>
              <a:buFont typeface="Calibri"/>
              <a:buNone/>
              <a:defRPr sz="900">
                <a:solidFill>
                  <a:srgbClr val="888888"/>
                </a:solidFill>
                <a:latin typeface="Calibri"/>
                <a:ea typeface="Calibri"/>
                <a:cs typeface="Calibri"/>
                <a:sym typeface="Calibri"/>
              </a:defRPr>
            </a:lvl2pPr>
            <a:lvl3pPr indent="0" lvl="2" marL="0" algn="r">
              <a:buClr>
                <a:srgbClr val="888888"/>
              </a:buClr>
              <a:buSzPts val="900"/>
              <a:buFont typeface="Calibri"/>
              <a:buNone/>
              <a:defRPr sz="900">
                <a:solidFill>
                  <a:srgbClr val="888888"/>
                </a:solidFill>
                <a:latin typeface="Calibri"/>
                <a:ea typeface="Calibri"/>
                <a:cs typeface="Calibri"/>
                <a:sym typeface="Calibri"/>
              </a:defRPr>
            </a:lvl3pPr>
            <a:lvl4pPr indent="0" lvl="3" marL="0" algn="r">
              <a:buClr>
                <a:srgbClr val="888888"/>
              </a:buClr>
              <a:buSzPts val="900"/>
              <a:buFont typeface="Calibri"/>
              <a:buNone/>
              <a:defRPr sz="900">
                <a:solidFill>
                  <a:srgbClr val="888888"/>
                </a:solidFill>
                <a:latin typeface="Calibri"/>
                <a:ea typeface="Calibri"/>
                <a:cs typeface="Calibri"/>
                <a:sym typeface="Calibri"/>
              </a:defRPr>
            </a:lvl4pPr>
            <a:lvl5pPr indent="0" lvl="4" marL="0" algn="r">
              <a:buClr>
                <a:srgbClr val="888888"/>
              </a:buClr>
              <a:buSzPts val="900"/>
              <a:buFont typeface="Calibri"/>
              <a:buNone/>
              <a:defRPr sz="900">
                <a:solidFill>
                  <a:srgbClr val="888888"/>
                </a:solidFill>
                <a:latin typeface="Calibri"/>
                <a:ea typeface="Calibri"/>
                <a:cs typeface="Calibri"/>
                <a:sym typeface="Calibri"/>
              </a:defRPr>
            </a:lvl5pPr>
            <a:lvl6pPr indent="0" lvl="5" marL="0" algn="r">
              <a:buClr>
                <a:srgbClr val="888888"/>
              </a:buClr>
              <a:buSzPts val="900"/>
              <a:buFont typeface="Calibri"/>
              <a:buNone/>
              <a:defRPr sz="900">
                <a:solidFill>
                  <a:srgbClr val="888888"/>
                </a:solidFill>
                <a:latin typeface="Calibri"/>
                <a:ea typeface="Calibri"/>
                <a:cs typeface="Calibri"/>
                <a:sym typeface="Calibri"/>
              </a:defRPr>
            </a:lvl6pPr>
            <a:lvl7pPr indent="0" lvl="6" marL="0" algn="r">
              <a:buClr>
                <a:srgbClr val="888888"/>
              </a:buClr>
              <a:buSzPts val="900"/>
              <a:buFont typeface="Calibri"/>
              <a:buNone/>
              <a:defRPr sz="900">
                <a:solidFill>
                  <a:srgbClr val="888888"/>
                </a:solidFill>
                <a:latin typeface="Calibri"/>
                <a:ea typeface="Calibri"/>
                <a:cs typeface="Calibri"/>
                <a:sym typeface="Calibri"/>
              </a:defRPr>
            </a:lvl7pPr>
            <a:lvl8pPr indent="0" lvl="7" marL="0" algn="r">
              <a:buClr>
                <a:srgbClr val="888888"/>
              </a:buClr>
              <a:buSzPts val="900"/>
              <a:buFont typeface="Calibri"/>
              <a:buNone/>
              <a:defRPr sz="900">
                <a:solidFill>
                  <a:srgbClr val="888888"/>
                </a:solidFill>
                <a:latin typeface="Calibri"/>
                <a:ea typeface="Calibri"/>
                <a:cs typeface="Calibri"/>
                <a:sym typeface="Calibri"/>
              </a:defRPr>
            </a:lvl8pPr>
            <a:lvl9pPr indent="0" lvl="8" marL="0" algn="r">
              <a:buClr>
                <a:srgbClr val="888888"/>
              </a:buClr>
              <a:buSzPts val="900"/>
              <a:buFont typeface="Calibri"/>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3.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5629702" y="4572853"/>
            <a:ext cx="3514200" cy="570600"/>
          </a:xfrm>
          <a:prstGeom prst="rect">
            <a:avLst/>
          </a:prstGeom>
          <a:solidFill>
            <a:srgbClr val="00928F">
              <a:alpha val="29409"/>
            </a:srgbClr>
          </a:solidFill>
          <a:ln cap="flat" cmpd="sng" w="9525">
            <a:solidFill>
              <a:srgbClr val="C4E0B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CAMPUS DIRECTOR OFFICE – OFFICE OF KUANTAN CAMPUS DIRECTOR" id="10" name="Google Shape;10;p1"/>
          <p:cNvPicPr preferRelativeResize="0"/>
          <p:nvPr/>
        </p:nvPicPr>
        <p:blipFill rotWithShape="1">
          <a:blip r:embed="rId1">
            <a:alphaModFix/>
          </a:blip>
          <a:srcRect b="0" l="0" r="0" t="0"/>
          <a:stretch/>
        </p:blipFill>
        <p:spPr>
          <a:xfrm>
            <a:off x="0" y="4474944"/>
            <a:ext cx="5629700" cy="7506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marR="0" algn="ctr">
              <a:lnSpc>
                <a:spcPct val="10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15"/>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81000" lvl="0" marL="457200" marR="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68" name="Google Shape;68;p15"/>
          <p:cNvSpPr txBox="1"/>
          <p:nvPr>
            <p:ph idx="10" type="dt"/>
          </p:nvPr>
        </p:nvSpPr>
        <p:spPr>
          <a:xfrm>
            <a:off x="7543801" y="4751910"/>
            <a:ext cx="1066200" cy="2739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9" name="Google Shape;69;p15"/>
          <p:cNvSpPr txBox="1"/>
          <p:nvPr>
            <p:ph idx="11" type="ftr"/>
          </p:nvPr>
        </p:nvSpPr>
        <p:spPr>
          <a:xfrm>
            <a:off x="5561773" y="4751909"/>
            <a:ext cx="1982100" cy="273900"/>
          </a:xfrm>
          <a:prstGeom prst="rect">
            <a:avLst/>
          </a:prstGeom>
          <a:noFill/>
          <a:ln>
            <a:noFill/>
          </a:ln>
        </p:spPr>
        <p:txBody>
          <a:bodyPr anchorCtr="0" anchor="ctr" bIns="34275" lIns="68575" spcFirstLastPara="1" rIns="68575" wrap="square" tIns="34275">
            <a:noAutofit/>
          </a:bodyPr>
          <a:lstStyle>
            <a:lvl1pPr lvl="0" marR="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0" name="Google Shape;70;p15"/>
          <p:cNvSpPr txBox="1"/>
          <p:nvPr>
            <p:ph idx="12" type="sldNum"/>
          </p:nvPr>
        </p:nvSpPr>
        <p:spPr>
          <a:xfrm>
            <a:off x="8686799" y="4735256"/>
            <a:ext cx="4572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5"/>
          <p:cNvSpPr/>
          <p:nvPr/>
        </p:nvSpPr>
        <p:spPr>
          <a:xfrm>
            <a:off x="5629702" y="4572853"/>
            <a:ext cx="3514200" cy="570600"/>
          </a:xfrm>
          <a:prstGeom prst="rect">
            <a:avLst/>
          </a:prstGeom>
          <a:solidFill>
            <a:srgbClr val="00928F">
              <a:alpha val="29409"/>
            </a:srgbClr>
          </a:solidFill>
          <a:ln cap="flat" cmpd="sng" w="9525">
            <a:solidFill>
              <a:srgbClr val="C4E0B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CAMPUS DIRECTOR OFFICE – OFFICE OF KUANTAN CAMPUS DIRECTOR" id="72" name="Google Shape;72;p15"/>
          <p:cNvPicPr preferRelativeResize="0"/>
          <p:nvPr/>
        </p:nvPicPr>
        <p:blipFill rotWithShape="1">
          <a:blip r:embed="rId1">
            <a:alphaModFix/>
          </a:blip>
          <a:srcRect b="0" l="0" r="0" t="0"/>
          <a:stretch/>
        </p:blipFill>
        <p:spPr>
          <a:xfrm>
            <a:off x="0" y="4474944"/>
            <a:ext cx="5629700" cy="7506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www.google.com/search?sca_esv=4219280beb2b4f19&amp;cs=0&amp;q=Grubbs%27+test&amp;sa=X&amp;ved=2ahUKEwi79sDk_6SQAxVlfGwGHajUDVQQxccNegQIDBAB&amp;mstk=AUtExfDiSIXKCepfuH1gSZdloLH7Vk0jSilOvrUZx3zIkbjIOHxc7LyBnaykB6AznQrQcWI22qf47LvodkjfJNo_Mdz-0LA8T620atjL90KAJ0HL6jJJA2lIjtheRU4WXUM-7DX1PJ6uGJEDHG6o4OFjVRk55GHS3x852PyVw0nH6IM0JJ6JkCG3aZguC7jsLHI7sT0m&amp;csui=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journals.lww.com/md-journal/fulltext/2021/07300/prevalence_of_glycemic_variability_and_factors.30.aspx" TargetMode="External"/><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2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clinicaltrials.gov/study/NCT07050043" TargetMode="External"/><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8.png"/><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 Id="rId3" Type="http://schemas.openxmlformats.org/officeDocument/2006/relationships/hyperlink" Target="mailto:adilza@iium.edu.my" TargetMode="External"/><Relationship Id="rId4" Type="http://schemas.openxmlformats.org/officeDocument/2006/relationships/hyperlink" Target="mailto:muhammad.adil@umy.ac.id" TargetMode="External"/><Relationship Id="rId5"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ctrTitle"/>
          </p:nvPr>
        </p:nvSpPr>
        <p:spPr>
          <a:xfrm>
            <a:off x="380750" y="816950"/>
            <a:ext cx="8520600" cy="68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2200">
                <a:latin typeface="Times New Roman"/>
                <a:ea typeface="Times New Roman"/>
                <a:cs typeface="Times New Roman"/>
                <a:sym typeface="Times New Roman"/>
              </a:rPr>
              <a:t>DESCRIPTIVE STATISTICS </a:t>
            </a:r>
            <a:r>
              <a:rPr i="1" lang="en" sz="2200">
                <a:latin typeface="Times New Roman"/>
                <a:ea typeface="Times New Roman"/>
                <a:cs typeface="Times New Roman"/>
                <a:sym typeface="Times New Roman"/>
              </a:rPr>
              <a:t>and</a:t>
            </a:r>
            <a:r>
              <a:rPr lang="en" sz="2200">
                <a:latin typeface="Times New Roman"/>
                <a:ea typeface="Times New Roman"/>
                <a:cs typeface="Times New Roman"/>
                <a:sym typeface="Times New Roman"/>
              </a:rPr>
              <a:t> CONFIDENCE INTERVAL</a:t>
            </a:r>
            <a:endParaRPr sz="2200"/>
          </a:p>
        </p:txBody>
      </p:sp>
      <p:sp>
        <p:nvSpPr>
          <p:cNvPr id="155" name="Google Shape;155;p28"/>
          <p:cNvSpPr txBox="1"/>
          <p:nvPr>
            <p:ph idx="1" type="subTitle"/>
          </p:nvPr>
        </p:nvSpPr>
        <p:spPr>
          <a:xfrm>
            <a:off x="311700" y="17064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MASTER OF PUBLIC HEALTH PROGRAM </a:t>
            </a:r>
            <a:endParaRPr sz="1000"/>
          </a:p>
          <a:p>
            <a:pPr indent="0" lvl="0" marL="0" rtl="0" algn="ctr">
              <a:spcBef>
                <a:spcPts val="0"/>
              </a:spcBef>
              <a:spcAft>
                <a:spcPts val="0"/>
              </a:spcAft>
              <a:buClr>
                <a:schemeClr val="dk1"/>
              </a:buClr>
              <a:buSzPts val="1100"/>
              <a:buFont typeface="Arial"/>
              <a:buNone/>
            </a:pPr>
            <a:r>
              <a:rPr lang="en" sz="1000"/>
              <a:t>STAT 7311 - BIOSTATISTICS</a:t>
            </a:r>
            <a:endParaRPr sz="1000"/>
          </a:p>
          <a:p>
            <a:pPr indent="0" lvl="0" marL="0" rtl="0" algn="ctr">
              <a:spcBef>
                <a:spcPts val="0"/>
              </a:spcBef>
              <a:spcAft>
                <a:spcPts val="0"/>
              </a:spcAft>
              <a:buClr>
                <a:schemeClr val="dk1"/>
              </a:buClr>
              <a:buSzPts val="1100"/>
              <a:buFont typeface="Arial"/>
              <a:buNone/>
            </a:pPr>
            <a:r>
              <a:rPr lang="en" sz="1000"/>
              <a:t>LECTURE 3</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Clr>
                <a:schemeClr val="dk1"/>
              </a:buClr>
              <a:buSzPts val="1100"/>
              <a:buFont typeface="Arial"/>
              <a:buNone/>
            </a:pPr>
            <a:r>
              <a:rPr lang="en" sz="1000"/>
              <a:t>Muhammad Adil Zainal Abidin </a:t>
            </a:r>
            <a:endParaRPr sz="1000"/>
          </a:p>
          <a:p>
            <a:pPr indent="0" lvl="0" marL="0" rtl="0" algn="ctr">
              <a:spcBef>
                <a:spcPts val="0"/>
              </a:spcBef>
              <a:spcAft>
                <a:spcPts val="0"/>
              </a:spcAft>
              <a:buClr>
                <a:schemeClr val="dk1"/>
              </a:buClr>
              <a:buSzPts val="1100"/>
              <a:buFont typeface="Arial"/>
              <a:buNone/>
            </a:pPr>
            <a:r>
              <a:t/>
            </a:r>
            <a:endParaRPr i="1" sz="900"/>
          </a:p>
          <a:p>
            <a:pPr indent="0" lvl="0" marL="0" rtl="0" algn="ctr">
              <a:spcBef>
                <a:spcPts val="0"/>
              </a:spcBef>
              <a:spcAft>
                <a:spcPts val="0"/>
              </a:spcAft>
              <a:buNone/>
            </a:pPr>
            <a:r>
              <a:t/>
            </a:r>
            <a:endParaRPr sz="1000"/>
          </a:p>
        </p:txBody>
      </p:sp>
      <p:sp>
        <p:nvSpPr>
          <p:cNvPr id="156" name="Google Shape;156;p28"/>
          <p:cNvSpPr txBox="1"/>
          <p:nvPr/>
        </p:nvSpPr>
        <p:spPr>
          <a:xfrm>
            <a:off x="1047200" y="2792525"/>
            <a:ext cx="75828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2000"/>
              <a:buFont typeface="Arial"/>
              <a:buNone/>
            </a:pPr>
            <a:r>
              <a:rPr lang="en" sz="2000">
                <a:solidFill>
                  <a:schemeClr val="dk1"/>
                </a:solidFill>
                <a:latin typeface="Calibri"/>
                <a:ea typeface="Calibri"/>
                <a:cs typeface="Calibri"/>
                <a:sym typeface="Calibri"/>
              </a:rPr>
              <a:t>“Statistics is the grammar of science”</a:t>
            </a:r>
            <a:r>
              <a:rPr b="1" lang="en" sz="2000">
                <a:solidFill>
                  <a:schemeClr val="dk1"/>
                </a:solidFill>
                <a:latin typeface="Calibri"/>
                <a:ea typeface="Calibri"/>
                <a:cs typeface="Calibri"/>
                <a:sym typeface="Calibri"/>
              </a:rPr>
              <a:t> </a:t>
            </a:r>
            <a:r>
              <a:rPr b="1" i="1" lang="en" sz="2000">
                <a:solidFill>
                  <a:schemeClr val="dk1"/>
                </a:solidFill>
                <a:latin typeface="Calibri"/>
                <a:ea typeface="Calibri"/>
                <a:cs typeface="Calibri"/>
                <a:sym typeface="Calibri"/>
              </a:rPr>
              <a:t>Karl Pearson</a:t>
            </a:r>
            <a:endParaRPr b="1" sz="2000">
              <a:solidFill>
                <a:schemeClr val="dk1"/>
              </a:solidFill>
              <a:latin typeface="Calibri"/>
              <a:ea typeface="Calibri"/>
              <a:cs typeface="Calibri"/>
              <a:sym typeface="Calibri"/>
            </a:endParaRPr>
          </a:p>
          <a:p>
            <a:pPr indent="0" lvl="0" marL="0" rtl="0" algn="l">
              <a:spcBef>
                <a:spcPts val="0"/>
              </a:spcBef>
              <a:spcAft>
                <a:spcPts val="0"/>
              </a:spcAft>
              <a:buClr>
                <a:schemeClr val="lt1"/>
              </a:buClr>
              <a:buSzPts val="2000"/>
              <a:buFont typeface="Arial"/>
              <a:buNone/>
            </a:pPr>
            <a:r>
              <a:rPr i="1" lang="en" sz="2000">
                <a:solidFill>
                  <a:schemeClr val="dk1"/>
                </a:solidFill>
                <a:latin typeface="Calibri"/>
                <a:ea typeface="Calibri"/>
                <a:cs typeface="Calibri"/>
                <a:sym typeface="Calibri"/>
              </a:rPr>
              <a:t>(1857 – 1936, influential English mathematician)</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MEASURES OF CENTRAL TENDENCY </a:t>
            </a:r>
            <a:endParaRPr/>
          </a:p>
        </p:txBody>
      </p:sp>
      <p:sp>
        <p:nvSpPr>
          <p:cNvPr id="253" name="Google Shape;253;p37"/>
          <p:cNvSpPr txBox="1"/>
          <p:nvPr>
            <p:ph idx="1" type="body"/>
          </p:nvPr>
        </p:nvSpPr>
        <p:spPr>
          <a:xfrm>
            <a:off x="262250" y="1369225"/>
            <a:ext cx="8652000" cy="3027000"/>
          </a:xfrm>
          <a:prstGeom prst="rect">
            <a:avLst/>
          </a:prstGeom>
        </p:spPr>
        <p:txBody>
          <a:bodyPr anchorCtr="0" anchor="t" bIns="34275" lIns="68575" spcFirstLastPara="1" rIns="68575" wrap="square" tIns="34275">
            <a:normAutofit lnSpcReduction="20000"/>
          </a:bodyPr>
          <a:lstStyle/>
          <a:p>
            <a:pPr indent="-317500" lvl="0" marL="457200" rtl="0" algn="l">
              <a:spcBef>
                <a:spcPts val="800"/>
              </a:spcBef>
              <a:spcAft>
                <a:spcPts val="0"/>
              </a:spcAft>
              <a:buSzPts val="1400"/>
              <a:buChar char="●"/>
            </a:pPr>
            <a:r>
              <a:rPr lang="en"/>
              <a:t>When we examine a set of quantitative data, we usually use numerical measures to describe important features of the data. Usually we are interested in statistics (such as the mean) from our sample only to the extent to which they can infer information about the population.</a:t>
            </a:r>
            <a:endParaRPr/>
          </a:p>
          <a:p>
            <a:pPr indent="0" lvl="0" marL="457200" rtl="0" algn="l">
              <a:spcBef>
                <a:spcPts val="1200"/>
              </a:spcBef>
              <a:spcAft>
                <a:spcPts val="0"/>
              </a:spcAft>
              <a:buNone/>
            </a:pPr>
            <a:r>
              <a:t/>
            </a:r>
            <a:endParaRPr/>
          </a:p>
          <a:p>
            <a:pPr indent="-317500" lvl="0" marL="457200" rtl="0" algn="l">
              <a:spcBef>
                <a:spcPts val="1200"/>
              </a:spcBef>
              <a:spcAft>
                <a:spcPts val="0"/>
              </a:spcAft>
              <a:buSzPts val="1400"/>
              <a:buChar char="●"/>
            </a:pPr>
            <a:r>
              <a:rPr lang="en"/>
              <a:t>The measure of central tendency or measure of central location is a measure indicating the center of a set of data which is arranged in increasing or decreasing order of magnitude.</a:t>
            </a:r>
            <a:endParaRPr/>
          </a:p>
          <a:p>
            <a:pPr indent="0" lvl="0" marL="457200" rtl="0" algn="l">
              <a:spcBef>
                <a:spcPts val="1200"/>
              </a:spcBef>
              <a:spcAft>
                <a:spcPts val="0"/>
              </a:spcAft>
              <a:buNone/>
            </a:pPr>
            <a:r>
              <a:t/>
            </a:r>
            <a:endParaRPr/>
          </a:p>
          <a:p>
            <a:pPr indent="-317500" lvl="0" marL="457200" rtl="0" algn="l">
              <a:spcBef>
                <a:spcPts val="1200"/>
              </a:spcBef>
              <a:spcAft>
                <a:spcPts val="0"/>
              </a:spcAft>
              <a:buSzPts val="1400"/>
              <a:buChar char="●"/>
            </a:pPr>
            <a:r>
              <a:rPr lang="en"/>
              <a:t>The confidence intervals for the mean give us a range of values around the mean where we expect the "true" (population) mean is located (with a given level of certainty).</a:t>
            </a:r>
            <a:endParaRPr/>
          </a:p>
        </p:txBody>
      </p:sp>
      <p:sp>
        <p:nvSpPr>
          <p:cNvPr id="254" name="Google Shape;254;p3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MEASURES OF CENTRAL TENDENCY </a:t>
            </a:r>
            <a:endParaRPr/>
          </a:p>
        </p:txBody>
      </p:sp>
      <p:sp>
        <p:nvSpPr>
          <p:cNvPr id="260" name="Google Shape;260;p3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The most commonly used measure of central tendency are : Mean, Median, Mode</a:t>
            </a:r>
            <a:endParaRPr/>
          </a:p>
          <a:p>
            <a:pPr indent="-317500" lvl="0" marL="457200" rtl="0" algn="l">
              <a:spcBef>
                <a:spcPts val="0"/>
              </a:spcBef>
              <a:spcAft>
                <a:spcPts val="0"/>
              </a:spcAft>
              <a:buSzPts val="1400"/>
              <a:buChar char="●"/>
            </a:pPr>
            <a:r>
              <a:rPr lang="en"/>
              <a:t>The most familiar measure of central tendency is the mean. The mean is the descriptive measure most people have in mind when they speak of the ‘average’.</a:t>
            </a:r>
            <a:endParaRPr/>
          </a:p>
          <a:p>
            <a:pPr indent="-317500" lvl="0" marL="457200" rtl="0" algn="l">
              <a:spcBef>
                <a:spcPts val="0"/>
              </a:spcBef>
              <a:spcAft>
                <a:spcPts val="0"/>
              </a:spcAft>
              <a:buSzPts val="1400"/>
              <a:buChar char="●"/>
            </a:pPr>
            <a:r>
              <a:rPr lang="en"/>
              <a:t>The mean is a particularly informative measure of the "central tendency" of the variable if it is reported along with its confidence intervals.</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rPr lang="en"/>
              <a:t>Self study : arithmetic mean and geometric mean</a:t>
            </a:r>
            <a:endParaRPr/>
          </a:p>
        </p:txBody>
      </p:sp>
      <p:sp>
        <p:nvSpPr>
          <p:cNvPr id="261" name="Google Shape;261;p3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sz="1800">
                <a:solidFill>
                  <a:schemeClr val="dk2"/>
                </a:solidFill>
              </a:rPr>
              <a:t>PROPERTIES OF MEAN</a:t>
            </a:r>
            <a:endParaRPr/>
          </a:p>
        </p:txBody>
      </p:sp>
      <p:sp>
        <p:nvSpPr>
          <p:cNvPr id="267" name="Google Shape;267;p39"/>
          <p:cNvSpPr txBox="1"/>
          <p:nvPr>
            <p:ph idx="1" type="body"/>
          </p:nvPr>
        </p:nvSpPr>
        <p:spPr>
          <a:xfrm>
            <a:off x="205475" y="1369225"/>
            <a:ext cx="8742900" cy="23457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Uniqueness : For a given set of data there is only one and one arithmetic mean.</a:t>
            </a:r>
            <a:endParaRPr/>
          </a:p>
          <a:p>
            <a:pPr indent="-317500" lvl="0" marL="457200" rtl="0" algn="l">
              <a:spcBef>
                <a:spcPts val="0"/>
              </a:spcBef>
              <a:spcAft>
                <a:spcPts val="0"/>
              </a:spcAft>
              <a:buSzPts val="1400"/>
              <a:buChar char="●"/>
            </a:pPr>
            <a:r>
              <a:rPr lang="en"/>
              <a:t>It is simple to calculate and easy to understand</a:t>
            </a:r>
            <a:endParaRPr/>
          </a:p>
          <a:p>
            <a:pPr indent="-317500" lvl="0" marL="457200" rtl="0" algn="l">
              <a:spcBef>
                <a:spcPts val="0"/>
              </a:spcBef>
              <a:spcAft>
                <a:spcPts val="0"/>
              </a:spcAft>
              <a:buSzPts val="1400"/>
              <a:buChar char="●"/>
            </a:pPr>
            <a:r>
              <a:rPr lang="en"/>
              <a:t>Since each value enters into the computation of the mean, it is affected by each value. Extreme values therefore , have influence on the mean and in some cases may distort it that it becomes undesirable to be used as a measure of Central tendency.</a:t>
            </a:r>
            <a:endParaRPr/>
          </a:p>
          <a:p>
            <a:pPr indent="-317500" lvl="0" marL="457200" rtl="0" algn="l">
              <a:spcBef>
                <a:spcPts val="0"/>
              </a:spcBef>
              <a:spcAft>
                <a:spcPts val="0"/>
              </a:spcAft>
              <a:buSzPts val="1400"/>
              <a:buChar char="●"/>
            </a:pPr>
            <a:r>
              <a:rPr lang="en"/>
              <a:t>Mean should NOT BE USED when extreme values are found in a set of data</a:t>
            </a:r>
            <a:endParaRPr/>
          </a:p>
        </p:txBody>
      </p:sp>
      <p:sp>
        <p:nvSpPr>
          <p:cNvPr id="268" name="Google Shape;268;p39"/>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sz="1800">
                <a:solidFill>
                  <a:schemeClr val="dk2"/>
                </a:solidFill>
              </a:rPr>
              <a:t>PROPERTIES OF MEAN</a:t>
            </a:r>
            <a:endParaRPr/>
          </a:p>
        </p:txBody>
      </p:sp>
      <p:sp>
        <p:nvSpPr>
          <p:cNvPr id="274" name="Google Shape;274;p40"/>
          <p:cNvSpPr txBox="1"/>
          <p:nvPr>
            <p:ph idx="1" type="body"/>
          </p:nvPr>
        </p:nvSpPr>
        <p:spPr>
          <a:xfrm>
            <a:off x="537825" y="1268044"/>
            <a:ext cx="7886700" cy="3263400"/>
          </a:xfrm>
          <a:prstGeom prst="rect">
            <a:avLst/>
          </a:prstGeom>
        </p:spPr>
        <p:txBody>
          <a:bodyPr anchorCtr="0" anchor="t" bIns="34275" lIns="68575" spcFirstLastPara="1" rIns="68575" wrap="square" tIns="34275">
            <a:normAutofit lnSpcReduction="20000"/>
          </a:bodyPr>
          <a:lstStyle/>
          <a:p>
            <a:pPr indent="-317500" lvl="0" marL="457200" rtl="0" algn="l">
              <a:spcBef>
                <a:spcPts val="800"/>
              </a:spcBef>
              <a:spcAft>
                <a:spcPts val="0"/>
              </a:spcAft>
              <a:buSzPts val="1400"/>
              <a:buChar char="●"/>
            </a:pPr>
            <a:r>
              <a:rPr lang="en"/>
              <a:t>Note that the width of the confidence interval depends on the sample size and on the variation of data values.</a:t>
            </a:r>
            <a:endParaRPr/>
          </a:p>
          <a:p>
            <a:pPr indent="0" lvl="0" marL="457200" rtl="0" algn="l">
              <a:spcBef>
                <a:spcPts val="1200"/>
              </a:spcBef>
              <a:spcAft>
                <a:spcPts val="0"/>
              </a:spcAft>
              <a:buNone/>
            </a:pPr>
            <a:r>
              <a:t/>
            </a:r>
            <a:endParaRPr/>
          </a:p>
          <a:p>
            <a:pPr indent="-317500" lvl="0" marL="457200" rtl="0" algn="l">
              <a:spcBef>
                <a:spcPts val="1200"/>
              </a:spcBef>
              <a:spcAft>
                <a:spcPts val="0"/>
              </a:spcAft>
              <a:buSzPts val="1400"/>
              <a:buChar char="●"/>
            </a:pPr>
            <a:r>
              <a:rPr lang="en"/>
              <a:t>The larger the sample size, the more reliable its mean. The larger the variation, the less reliable the mean .</a:t>
            </a:r>
            <a:endParaRPr/>
          </a:p>
          <a:p>
            <a:pPr indent="0" lvl="0" marL="457200" rtl="0" algn="l">
              <a:spcBef>
                <a:spcPts val="1200"/>
              </a:spcBef>
              <a:spcAft>
                <a:spcPts val="0"/>
              </a:spcAft>
              <a:buNone/>
            </a:pPr>
            <a:r>
              <a:t/>
            </a:r>
            <a:endParaRPr/>
          </a:p>
          <a:p>
            <a:pPr indent="-317500" lvl="0" marL="457200" rtl="0" algn="l">
              <a:spcBef>
                <a:spcPts val="1200"/>
              </a:spcBef>
              <a:spcAft>
                <a:spcPts val="0"/>
              </a:spcAft>
              <a:buSzPts val="1400"/>
              <a:buChar char="●"/>
            </a:pPr>
            <a:r>
              <a:rPr lang="en"/>
              <a:t>The calculation of confidence intervals is based on the assumption that the variable is normally distributed in the population.</a:t>
            </a:r>
            <a:endParaRPr/>
          </a:p>
          <a:p>
            <a:pPr indent="0" lvl="0" marL="457200" rtl="0" algn="l">
              <a:spcBef>
                <a:spcPts val="1200"/>
              </a:spcBef>
              <a:spcAft>
                <a:spcPts val="0"/>
              </a:spcAft>
              <a:buNone/>
            </a:pPr>
            <a:r>
              <a:t/>
            </a:r>
            <a:endParaRPr/>
          </a:p>
          <a:p>
            <a:pPr indent="-317500" lvl="0" marL="457200" rtl="0" algn="l">
              <a:spcBef>
                <a:spcPts val="1200"/>
              </a:spcBef>
              <a:spcAft>
                <a:spcPts val="0"/>
              </a:spcAft>
              <a:buSzPts val="1400"/>
              <a:buChar char="●"/>
            </a:pPr>
            <a:r>
              <a:rPr lang="en"/>
              <a:t>The estimate may not be valid if this assumption is not met, unless the sample size is large, say n=100 or more.</a:t>
            </a:r>
            <a:endParaRPr/>
          </a:p>
        </p:txBody>
      </p:sp>
      <p:sp>
        <p:nvSpPr>
          <p:cNvPr id="275" name="Google Shape;275;p4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MEDIAN</a:t>
            </a:r>
            <a:endParaRPr/>
          </a:p>
        </p:txBody>
      </p:sp>
      <p:sp>
        <p:nvSpPr>
          <p:cNvPr id="281" name="Google Shape;281;p41"/>
          <p:cNvSpPr txBox="1"/>
          <p:nvPr>
            <p:ph idx="1" type="body"/>
          </p:nvPr>
        </p:nvSpPr>
        <p:spPr>
          <a:xfrm>
            <a:off x="628650" y="110806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The median is the value of the variable or score found at the exact middle of the set of values arranged in an ordered array.</a:t>
            </a:r>
            <a:endParaRPr/>
          </a:p>
          <a:p>
            <a:pPr indent="-317500" lvl="0" marL="457200" rtl="0" algn="l">
              <a:spcBef>
                <a:spcPts val="0"/>
              </a:spcBef>
              <a:spcAft>
                <a:spcPts val="0"/>
              </a:spcAft>
              <a:buSzPts val="1400"/>
              <a:buChar char="●"/>
            </a:pPr>
            <a:r>
              <a:rPr lang="en"/>
              <a:t>The median is the middle observation in a set of data when the data has been arranged in order from the lowest to the highest value. It divides the array of data into 2 halves.</a:t>
            </a:r>
            <a:endParaRPr/>
          </a:p>
          <a:p>
            <a:pPr indent="-317500" lvl="0" marL="457200" rtl="0" algn="l">
              <a:spcBef>
                <a:spcPts val="0"/>
              </a:spcBef>
              <a:spcAft>
                <a:spcPts val="0"/>
              </a:spcAft>
              <a:buSzPts val="1400"/>
              <a:buChar char="●"/>
            </a:pPr>
            <a:r>
              <a:rPr lang="en"/>
              <a:t>The value is also the 50th percentile observation as 50% of the observations lie below it.</a:t>
            </a:r>
            <a:endParaRPr/>
          </a:p>
          <a:p>
            <a:pPr indent="0" lvl="0" marL="0" rtl="0" algn="l">
              <a:spcBef>
                <a:spcPts val="1200"/>
              </a:spcBef>
              <a:spcAft>
                <a:spcPts val="0"/>
              </a:spcAft>
              <a:buNone/>
            </a:pPr>
            <a:r>
              <a:rPr lang="en"/>
              <a:t>Importance of the median </a:t>
            </a:r>
            <a:endParaRPr/>
          </a:p>
          <a:p>
            <a:pPr indent="-317500" lvl="0" marL="457200" rtl="0" algn="l">
              <a:spcBef>
                <a:spcPts val="1200"/>
              </a:spcBef>
              <a:spcAft>
                <a:spcPts val="0"/>
              </a:spcAft>
              <a:buSzPts val="1400"/>
              <a:buChar char="●"/>
            </a:pPr>
            <a:r>
              <a:rPr lang="en"/>
              <a:t>The median is not affected by extreme of values.</a:t>
            </a:r>
            <a:endParaRPr/>
          </a:p>
          <a:p>
            <a:pPr indent="-317500" lvl="0" marL="457200" rtl="0" algn="l">
              <a:spcBef>
                <a:spcPts val="0"/>
              </a:spcBef>
              <a:spcAft>
                <a:spcPts val="0"/>
              </a:spcAft>
              <a:buSzPts val="1400"/>
              <a:buChar char="●"/>
            </a:pPr>
            <a:r>
              <a:rPr lang="en"/>
              <a:t>As such is a better measurement of central tendency of a set of data where there are extreme of values present.</a:t>
            </a:r>
            <a:endParaRPr/>
          </a:p>
        </p:txBody>
      </p:sp>
      <p:sp>
        <p:nvSpPr>
          <p:cNvPr id="282" name="Google Shape;282;p4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MEDIAN</a:t>
            </a:r>
            <a:endParaRPr/>
          </a:p>
        </p:txBody>
      </p:sp>
      <p:sp>
        <p:nvSpPr>
          <p:cNvPr id="288" name="Google Shape;288;p42"/>
          <p:cNvSpPr txBox="1"/>
          <p:nvPr>
            <p:ph idx="1" type="body"/>
          </p:nvPr>
        </p:nvSpPr>
        <p:spPr>
          <a:xfrm>
            <a:off x="628650" y="1369224"/>
            <a:ext cx="7886700" cy="2981700"/>
          </a:xfrm>
          <a:prstGeom prst="rect">
            <a:avLst/>
          </a:prstGeom>
        </p:spPr>
        <p:txBody>
          <a:bodyPr anchorCtr="0" anchor="t" bIns="34275" lIns="68575" spcFirstLastPara="1" rIns="68575" wrap="square" tIns="34275">
            <a:normAutofit fontScale="92500" lnSpcReduction="20000"/>
          </a:bodyPr>
          <a:lstStyle/>
          <a:p>
            <a:pPr indent="-310832" lvl="0" marL="457200" rtl="0" algn="l">
              <a:spcBef>
                <a:spcPts val="800"/>
              </a:spcBef>
              <a:spcAft>
                <a:spcPts val="0"/>
              </a:spcAft>
              <a:buSzPct val="77777"/>
              <a:buChar char="●"/>
            </a:pPr>
            <a:r>
              <a:rPr lang="en"/>
              <a:t>If there are odd number of observations, the median will be the middle value when all the values has been arranged in order from the lowest to the highest value.</a:t>
            </a:r>
            <a:endParaRPr/>
          </a:p>
          <a:p>
            <a:pPr indent="-310832" lvl="0" marL="457200" rtl="0" algn="l">
              <a:spcBef>
                <a:spcPts val="0"/>
              </a:spcBef>
              <a:spcAft>
                <a:spcPts val="0"/>
              </a:spcAft>
              <a:buSzPct val="77777"/>
              <a:buChar char="●"/>
            </a:pPr>
            <a:r>
              <a:rPr lang="en"/>
              <a:t>If there are even number of observations, the median is the mean of the two middle values in the set of data.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Examples:</a:t>
            </a:r>
            <a:endParaRPr/>
          </a:p>
          <a:p>
            <a:pPr indent="0" lvl="0" marL="0" rtl="0" algn="l">
              <a:spcBef>
                <a:spcPts val="1200"/>
              </a:spcBef>
              <a:spcAft>
                <a:spcPts val="0"/>
              </a:spcAft>
              <a:buNone/>
            </a:pPr>
            <a:r>
              <a:rPr lang="en"/>
              <a:t>The median for 2, 4, 7, 12, 23 = 7</a:t>
            </a:r>
            <a:endParaRPr/>
          </a:p>
          <a:p>
            <a:pPr indent="0" lvl="0" marL="0" rtl="0" algn="l">
              <a:spcBef>
                <a:spcPts val="1200"/>
              </a:spcBef>
              <a:spcAft>
                <a:spcPts val="0"/>
              </a:spcAft>
              <a:buNone/>
            </a:pPr>
            <a:r>
              <a:rPr lang="en"/>
              <a:t>The median for 3,7,8,29 = 1⁄2 (7+8)</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89" name="Google Shape;289;p4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MEDIAN OF GROUPED DATA </a:t>
            </a:r>
            <a:endParaRPr/>
          </a:p>
        </p:txBody>
      </p:sp>
      <p:sp>
        <p:nvSpPr>
          <p:cNvPr id="295" name="Google Shape;295;p43"/>
          <p:cNvSpPr txBox="1"/>
          <p:nvPr>
            <p:ph idx="1" type="body"/>
          </p:nvPr>
        </p:nvSpPr>
        <p:spPr>
          <a:xfrm>
            <a:off x="628650" y="1028594"/>
            <a:ext cx="7886700" cy="32634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Clr>
                <a:schemeClr val="dk1"/>
              </a:buClr>
              <a:buSzPts val="1100"/>
              <a:buFont typeface="Arial"/>
              <a:buNone/>
            </a:pPr>
            <a:r>
              <a:rPr lang="en"/>
              <a:t>Median = lm + Wm ( n / 2 - Cf ) / Fm</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Where :</a:t>
            </a:r>
            <a:endParaRPr/>
          </a:p>
          <a:p>
            <a:pPr indent="0" lvl="0" marL="0" rtl="0" algn="l">
              <a:spcBef>
                <a:spcPts val="1200"/>
              </a:spcBef>
              <a:spcAft>
                <a:spcPts val="0"/>
              </a:spcAft>
              <a:buClr>
                <a:schemeClr val="dk1"/>
              </a:buClr>
              <a:buSzPts val="1100"/>
              <a:buFont typeface="Arial"/>
              <a:buNone/>
            </a:pPr>
            <a:r>
              <a:rPr lang="en"/>
              <a:t>lm = true lower limit or class boundary of the median class</a:t>
            </a:r>
            <a:endParaRPr/>
          </a:p>
          <a:p>
            <a:pPr indent="0" lvl="0" marL="0" rtl="0" algn="l">
              <a:spcBef>
                <a:spcPts val="1200"/>
              </a:spcBef>
              <a:spcAft>
                <a:spcPts val="0"/>
              </a:spcAft>
              <a:buClr>
                <a:schemeClr val="dk1"/>
              </a:buClr>
              <a:buSzPts val="1100"/>
              <a:buFont typeface="Arial"/>
              <a:buNone/>
            </a:pPr>
            <a:r>
              <a:rPr lang="en"/>
              <a:t>Wm= width of the median class</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n = total number of observations</a:t>
            </a:r>
            <a:endParaRPr/>
          </a:p>
          <a:p>
            <a:pPr indent="0" lvl="0" marL="0" rtl="0" algn="l">
              <a:spcBef>
                <a:spcPts val="1200"/>
              </a:spcBef>
              <a:spcAft>
                <a:spcPts val="0"/>
              </a:spcAft>
              <a:buClr>
                <a:schemeClr val="dk1"/>
              </a:buClr>
              <a:buSzPts val="1100"/>
              <a:buFont typeface="Arial"/>
              <a:buNone/>
            </a:pPr>
            <a:r>
              <a:rPr lang="en"/>
              <a:t>Cf = cumulative frequency of the class before the median class</a:t>
            </a:r>
            <a:endParaRPr/>
          </a:p>
          <a:p>
            <a:pPr indent="0" lvl="0" marL="0" rtl="0" algn="l">
              <a:spcBef>
                <a:spcPts val="1200"/>
              </a:spcBef>
              <a:spcAft>
                <a:spcPts val="1200"/>
              </a:spcAft>
              <a:buNone/>
            </a:pPr>
            <a:r>
              <a:rPr lang="en"/>
              <a:t>fm = frequency of the median class</a:t>
            </a:r>
            <a:endParaRPr/>
          </a:p>
        </p:txBody>
      </p:sp>
      <p:sp>
        <p:nvSpPr>
          <p:cNvPr id="296" name="Google Shape;296;p4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MEDIAN OF GROUPED DATA</a:t>
            </a:r>
            <a:endParaRPr/>
          </a:p>
        </p:txBody>
      </p:sp>
      <p:sp>
        <p:nvSpPr>
          <p:cNvPr id="302" name="Google Shape;302;p44"/>
          <p:cNvSpPr txBox="1"/>
          <p:nvPr>
            <p:ph idx="1" type="body"/>
          </p:nvPr>
        </p:nvSpPr>
        <p:spPr>
          <a:xfrm>
            <a:off x="628650" y="1108069"/>
            <a:ext cx="7886700" cy="3263400"/>
          </a:xfrm>
          <a:prstGeom prst="rect">
            <a:avLst/>
          </a:prstGeom>
        </p:spPr>
        <p:txBody>
          <a:bodyPr anchorCtr="0" anchor="t" bIns="34275" lIns="68575" spcFirstLastPara="1" rIns="68575" wrap="square" tIns="34275">
            <a:normAutofit fontScale="77500" lnSpcReduction="20000"/>
          </a:bodyPr>
          <a:lstStyle/>
          <a:p>
            <a:pPr indent="0" lvl="0" marL="0" rtl="0" algn="l">
              <a:spcBef>
                <a:spcPts val="800"/>
              </a:spcBef>
              <a:spcAft>
                <a:spcPts val="0"/>
              </a:spcAft>
              <a:buClr>
                <a:schemeClr val="dk1"/>
              </a:buClr>
              <a:buSzPct val="61111"/>
              <a:buFont typeface="Arial"/>
              <a:buNone/>
            </a:pPr>
            <a:r>
              <a:rPr lang="en"/>
              <a:t>Steps for computing the median of grouped data</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1. Construct the cumulative frequency column</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2. Identify the median class ie. The first class whose cumulative</a:t>
            </a:r>
            <a:endParaRPr/>
          </a:p>
          <a:p>
            <a:pPr indent="0" lvl="0" marL="0" rtl="0" algn="l">
              <a:spcBef>
                <a:spcPts val="1200"/>
              </a:spcBef>
              <a:spcAft>
                <a:spcPts val="0"/>
              </a:spcAft>
              <a:buClr>
                <a:schemeClr val="dk1"/>
              </a:buClr>
              <a:buSzPct val="61111"/>
              <a:buFont typeface="Arial"/>
              <a:buNone/>
            </a:pPr>
            <a:r>
              <a:rPr lang="en"/>
              <a:t>frequency is &gt; n / 2</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3. Determine the true lower limit (lm) or the class boundary, the</a:t>
            </a:r>
            <a:endParaRPr/>
          </a:p>
          <a:p>
            <a:pPr indent="0" lvl="0" marL="0" rtl="0" algn="l">
              <a:spcBef>
                <a:spcPts val="1200"/>
              </a:spcBef>
              <a:spcAft>
                <a:spcPts val="0"/>
              </a:spcAft>
              <a:buClr>
                <a:schemeClr val="dk1"/>
              </a:buClr>
              <a:buSzPct val="61111"/>
              <a:buFont typeface="Arial"/>
              <a:buNone/>
            </a:pPr>
            <a:r>
              <a:rPr lang="en"/>
              <a:t>width (Wm) and the frequency (fm) of the median class</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rPr lang="en"/>
              <a:t>4. Substitute the value in ( c ) in the equation.</a:t>
            </a:r>
            <a:endParaRPr/>
          </a:p>
        </p:txBody>
      </p:sp>
      <p:sp>
        <p:nvSpPr>
          <p:cNvPr id="303" name="Google Shape;303;p4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MODE</a:t>
            </a:r>
            <a:endParaRPr/>
          </a:p>
        </p:txBody>
      </p:sp>
      <p:sp>
        <p:nvSpPr>
          <p:cNvPr id="309" name="Google Shape;309;p45"/>
          <p:cNvSpPr txBox="1"/>
          <p:nvPr>
            <p:ph idx="1" type="body"/>
          </p:nvPr>
        </p:nvSpPr>
        <p:spPr>
          <a:xfrm>
            <a:off x="628650" y="1369224"/>
            <a:ext cx="7886700" cy="2981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 The most frequently occurring observed value in a set of data is called the mode.</a:t>
            </a:r>
            <a:endParaRPr/>
          </a:p>
          <a:p>
            <a:pPr indent="0" lvl="0" marL="0" rtl="0" algn="l">
              <a:spcBef>
                <a:spcPts val="1200"/>
              </a:spcBef>
              <a:spcAft>
                <a:spcPts val="0"/>
              </a:spcAft>
              <a:buClr>
                <a:schemeClr val="dk1"/>
              </a:buClr>
              <a:buSzPts val="1100"/>
              <a:buFont typeface="Arial"/>
              <a:buNone/>
            </a:pPr>
            <a:r>
              <a:rPr lang="en"/>
              <a:t>• The mode is of some interest but seldom is of any statistical value.</a:t>
            </a:r>
            <a:endParaRPr/>
          </a:p>
          <a:p>
            <a:pPr indent="0" lvl="0" marL="0" rtl="0" algn="l">
              <a:spcBef>
                <a:spcPts val="1200"/>
              </a:spcBef>
              <a:spcAft>
                <a:spcPts val="0"/>
              </a:spcAft>
              <a:buClr>
                <a:schemeClr val="dk1"/>
              </a:buClr>
              <a:buSzPts val="1100"/>
              <a:buFont typeface="Arial"/>
              <a:buNone/>
            </a:pPr>
            <a:r>
              <a:rPr lang="en"/>
              <a:t>• If there are several numbers that share the same number of occurrence, each of them is the mode.</a:t>
            </a:r>
            <a:endParaRPr/>
          </a:p>
          <a:p>
            <a:pPr indent="0" lvl="0" marL="0" rtl="0" algn="l">
              <a:spcBef>
                <a:spcPts val="1200"/>
              </a:spcBef>
              <a:spcAft>
                <a:spcPts val="0"/>
              </a:spcAft>
              <a:buClr>
                <a:schemeClr val="dk1"/>
              </a:buClr>
              <a:buSzPts val="1100"/>
              <a:buFont typeface="Arial"/>
              <a:buNone/>
            </a:pPr>
            <a:r>
              <a:rPr lang="en"/>
              <a:t>• Example : the mode for the set of data :</a:t>
            </a:r>
            <a:endParaRPr/>
          </a:p>
          <a:p>
            <a:pPr indent="0" lvl="0" marL="0" rtl="0" algn="l">
              <a:spcBef>
                <a:spcPts val="1200"/>
              </a:spcBef>
              <a:spcAft>
                <a:spcPts val="0"/>
              </a:spcAft>
              <a:buClr>
                <a:schemeClr val="dk1"/>
              </a:buClr>
              <a:buSzPts val="1100"/>
              <a:buFont typeface="Arial"/>
              <a:buNone/>
            </a:pPr>
            <a:r>
              <a:rPr lang="en"/>
              <a:t>25, 7, 12, 6, 13, 25, 13,3,9,16</a:t>
            </a:r>
            <a:endParaRPr/>
          </a:p>
          <a:p>
            <a:pPr indent="0" lvl="0" marL="0" rtl="0" algn="l">
              <a:spcBef>
                <a:spcPts val="1200"/>
              </a:spcBef>
              <a:spcAft>
                <a:spcPts val="1200"/>
              </a:spcAft>
              <a:buNone/>
            </a:pPr>
            <a:r>
              <a:rPr lang="en"/>
              <a:t>Mode = 13 &amp; 25 (bimodal)</a:t>
            </a:r>
            <a:endParaRPr/>
          </a:p>
        </p:txBody>
      </p:sp>
      <p:sp>
        <p:nvSpPr>
          <p:cNvPr id="310" name="Google Shape;310;p4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EXTREME VALUES AND OUTLIERS</a:t>
            </a:r>
            <a:endParaRPr/>
          </a:p>
        </p:txBody>
      </p:sp>
      <p:sp>
        <p:nvSpPr>
          <p:cNvPr id="316" name="Google Shape;316;p46"/>
          <p:cNvSpPr txBox="1"/>
          <p:nvPr>
            <p:ph idx="1" type="body"/>
          </p:nvPr>
        </p:nvSpPr>
        <p:spPr>
          <a:xfrm>
            <a:off x="628650" y="1039944"/>
            <a:ext cx="7886700" cy="32634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
                <a:solidFill>
                  <a:schemeClr val="dk1"/>
                </a:solidFill>
              </a:rPr>
              <a:t>For statistics, an extreme value (outlier) can be identified using the interquartile range (IQR) and a formula like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Q1 - ( 1.5 x IQR) or Q3 + (1.5 X IQR)</a:t>
            </a:r>
            <a:endParaRPr>
              <a:solidFill>
                <a:schemeClr val="dk1"/>
              </a:solidFill>
            </a:endParaRPr>
          </a:p>
          <a:p>
            <a:pPr indent="0" lvl="0" marL="0" rtl="0" algn="l">
              <a:spcBef>
                <a:spcPts val="1200"/>
              </a:spcBef>
              <a:spcAft>
                <a:spcPts val="0"/>
              </a:spcAft>
              <a:buNone/>
            </a:pPr>
            <a:r>
              <a:rPr lang="en">
                <a:solidFill>
                  <a:schemeClr val="dk1"/>
                </a:solidFill>
              </a:rPr>
              <a:t>SPSS - Mild outliers 1.5, Extreme 3.0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sz="1200">
                <a:solidFill>
                  <a:schemeClr val="dk1"/>
                </a:solidFill>
                <a:highlight>
                  <a:srgbClr val="FFFFFF"/>
                </a:highlight>
              </a:rPr>
              <a:t>Common methods to identify outliers include z-scores, box plots, </a:t>
            </a:r>
            <a:endParaRPr sz="1200">
              <a:solidFill>
                <a:schemeClr val="dk1"/>
              </a:solidFill>
              <a:highlight>
                <a:srgbClr val="FFFFFF"/>
              </a:highlight>
            </a:endParaRPr>
          </a:p>
          <a:p>
            <a:pPr indent="0" lvl="0" marL="0" rtl="0" algn="l">
              <a:spcBef>
                <a:spcPts val="1200"/>
              </a:spcBef>
              <a:spcAft>
                <a:spcPts val="0"/>
              </a:spcAft>
              <a:buNone/>
            </a:pPr>
            <a:r>
              <a:rPr lang="en" sz="1200">
                <a:solidFill>
                  <a:schemeClr val="dk1"/>
                </a:solidFill>
                <a:highlight>
                  <a:srgbClr val="FFFFFF"/>
                </a:highlight>
              </a:rPr>
              <a:t>And tests like </a:t>
            </a:r>
            <a:r>
              <a:rPr lang="en" sz="1200">
                <a:solidFill>
                  <a:schemeClr val="dk1"/>
                </a:solidFill>
                <a:highlight>
                  <a:srgbClr val="FFFFFF"/>
                </a:highlight>
                <a:uFill>
                  <a:noFill/>
                </a:uFill>
                <a:hlinkClick r:id="rId3">
                  <a:extLst>
                    <a:ext uri="{A12FA001-AC4F-418D-AE19-62706E023703}">
                      <ahyp:hlinkClr val="tx"/>
                    </a:ext>
                  </a:extLst>
                </a:hlinkClick>
              </a:rPr>
              <a:t>Grubbs' test</a:t>
            </a:r>
            <a:r>
              <a:rPr lang="en" sz="1200">
                <a:solidFill>
                  <a:schemeClr val="dk1"/>
                </a:solidFill>
                <a:highlight>
                  <a:srgbClr val="FFFFFF"/>
                </a:highlight>
              </a:rPr>
              <a:t> (Rstudio, assume data normal) </a:t>
            </a:r>
            <a:endParaRPr sz="1200">
              <a:solidFill>
                <a:schemeClr val="dk1"/>
              </a:solidFill>
              <a:highlight>
                <a:srgbClr val="FFFFFF"/>
              </a:highlight>
            </a:endParaRPr>
          </a:p>
          <a:p>
            <a:pPr indent="0" lvl="0" marL="0" rtl="0" algn="l">
              <a:spcBef>
                <a:spcPts val="1200"/>
              </a:spcBef>
              <a:spcAft>
                <a:spcPts val="0"/>
              </a:spcAft>
              <a:buNone/>
            </a:pPr>
            <a:r>
              <a:rPr lang="en" sz="1200">
                <a:solidFill>
                  <a:schemeClr val="dk1"/>
                </a:solidFill>
                <a:highlight>
                  <a:srgbClr val="FFFFFF"/>
                </a:highlight>
              </a:rPr>
              <a:t>Rosner's test (Rstudio assume data normal)</a:t>
            </a:r>
            <a:endParaRPr sz="1200">
              <a:solidFill>
                <a:schemeClr val="dk1"/>
              </a:solidFill>
              <a:highlight>
                <a:srgbClr val="FFFFFF"/>
              </a:highlight>
            </a:endParaRPr>
          </a:p>
          <a:p>
            <a:pPr indent="0" lvl="0" marL="0" rtl="0" algn="l">
              <a:spcBef>
                <a:spcPts val="1200"/>
              </a:spcBef>
              <a:spcAft>
                <a:spcPts val="1200"/>
              </a:spcAft>
              <a:buNone/>
            </a:pPr>
            <a:r>
              <a:rPr lang="en" sz="1200">
                <a:solidFill>
                  <a:schemeClr val="dk1"/>
                </a:solidFill>
                <a:highlight>
                  <a:srgbClr val="FFFFFF"/>
                </a:highlight>
              </a:rPr>
              <a:t>Dixon's test (Rstudio for small sample) </a:t>
            </a:r>
            <a:endParaRPr sz="1200">
              <a:solidFill>
                <a:schemeClr val="dk1"/>
              </a:solidFill>
              <a:highlight>
                <a:srgbClr val="FFFFFF"/>
              </a:highlight>
            </a:endParaRPr>
          </a:p>
        </p:txBody>
      </p:sp>
      <p:sp>
        <p:nvSpPr>
          <p:cNvPr id="317" name="Google Shape;317;p4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 LEARNING OUTCOME </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Describing and analyse measures of central tendency and dispersion.</a:t>
            </a:r>
            <a:endParaRPr sz="2000">
              <a:solidFill>
                <a:srgbClr val="000000"/>
              </a:solidFill>
            </a:endParaRPr>
          </a:p>
          <a:p>
            <a:pPr indent="-355600" lvl="0" marL="457200" rtl="0" algn="l">
              <a:lnSpc>
                <a:spcPct val="100000"/>
              </a:lnSpc>
              <a:spcBef>
                <a:spcPts val="0"/>
              </a:spcBef>
              <a:spcAft>
                <a:spcPts val="0"/>
              </a:spcAft>
              <a:buClr>
                <a:srgbClr val="000000"/>
              </a:buClr>
              <a:buSzPts val="2000"/>
              <a:buChar char="●"/>
            </a:pPr>
            <a:r>
              <a:rPr lang="en" sz="2000">
                <a:solidFill>
                  <a:schemeClr val="dk1"/>
                </a:solidFill>
              </a:rPr>
              <a:t>Describe concept of sampling distribution for proportion and its confidence interval</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Describe concept of sampling distribution for mean and confidence interval</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Interpret and reporting data summary</a:t>
            </a:r>
            <a:endParaRPr sz="2000">
              <a:solidFill>
                <a:schemeClr val="dk1"/>
              </a:solidFill>
            </a:endParaRPr>
          </a:p>
        </p:txBody>
      </p:sp>
      <p:sp>
        <p:nvSpPr>
          <p:cNvPr id="163" name="Google Shape;16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txBox="1"/>
          <p:nvPr>
            <p:ph type="title"/>
          </p:nvPr>
        </p:nvSpPr>
        <p:spPr>
          <a:xfrm>
            <a:off x="628650" y="16477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MEASURES OF DISPERSION</a:t>
            </a:r>
            <a:endParaRPr/>
          </a:p>
        </p:txBody>
      </p:sp>
      <p:sp>
        <p:nvSpPr>
          <p:cNvPr id="323" name="Google Shape;323;p4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sz="1800">
                <a:solidFill>
                  <a:schemeClr val="dk2"/>
                </a:solidFill>
              </a:rPr>
              <a:t>MEASURES OF DISPERSION</a:t>
            </a:r>
            <a:endParaRPr/>
          </a:p>
        </p:txBody>
      </p:sp>
      <p:sp>
        <p:nvSpPr>
          <p:cNvPr id="329" name="Google Shape;329;p48"/>
          <p:cNvSpPr txBox="1"/>
          <p:nvPr>
            <p:ph idx="1" type="body"/>
          </p:nvPr>
        </p:nvSpPr>
        <p:spPr>
          <a:xfrm>
            <a:off x="628650" y="1369223"/>
            <a:ext cx="7886700" cy="21642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Is an average by itself not adequate for describing a set of variables or their distribution?</a:t>
            </a:r>
            <a:endParaRPr/>
          </a:p>
          <a:p>
            <a:pPr indent="-317500" lvl="0" marL="457200" rtl="0" algn="l">
              <a:spcBef>
                <a:spcPts val="0"/>
              </a:spcBef>
              <a:spcAft>
                <a:spcPts val="0"/>
              </a:spcAft>
              <a:buSzPts val="1400"/>
              <a:buChar char="●"/>
            </a:pPr>
            <a:r>
              <a:rPr lang="en"/>
              <a:t>NO, an average by itself is not adequate for describing a set of variables or their distribution because it only gives information as to the tendency of the values to clump together.</a:t>
            </a:r>
            <a:endParaRPr/>
          </a:p>
          <a:p>
            <a:pPr indent="-317500" lvl="0" marL="457200" rtl="0" algn="l">
              <a:spcBef>
                <a:spcPts val="0"/>
              </a:spcBef>
              <a:spcAft>
                <a:spcPts val="0"/>
              </a:spcAft>
              <a:buSzPts val="1400"/>
              <a:buChar char="●"/>
            </a:pPr>
            <a:r>
              <a:rPr lang="en"/>
              <a:t>IT DOES NOT measure the spread or degree of variability present. As such we need another group of parameters , measures of dispersion</a:t>
            </a:r>
            <a:endParaRPr/>
          </a:p>
        </p:txBody>
      </p:sp>
      <p:sp>
        <p:nvSpPr>
          <p:cNvPr id="330" name="Google Shape;330;p4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sz="1800">
                <a:solidFill>
                  <a:schemeClr val="dk2"/>
                </a:solidFill>
              </a:rPr>
              <a:t>MEASURES OF DISPERSION</a:t>
            </a:r>
            <a:endParaRPr/>
          </a:p>
        </p:txBody>
      </p:sp>
      <p:sp>
        <p:nvSpPr>
          <p:cNvPr id="336" name="Google Shape;336;p49"/>
          <p:cNvSpPr txBox="1"/>
          <p:nvPr>
            <p:ph idx="1" type="body"/>
          </p:nvPr>
        </p:nvSpPr>
        <p:spPr>
          <a:xfrm>
            <a:off x="492400" y="1494122"/>
            <a:ext cx="7886700" cy="17781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A measure of dispersion conveys information regarding the amount of variability present in the set of data.</a:t>
            </a:r>
            <a:endParaRPr/>
          </a:p>
          <a:p>
            <a:pPr indent="-317500" lvl="0" marL="457200" rtl="0" algn="l">
              <a:spcBef>
                <a:spcPts val="0"/>
              </a:spcBef>
              <a:spcAft>
                <a:spcPts val="0"/>
              </a:spcAft>
              <a:buSzPts val="1400"/>
              <a:buChar char="●"/>
            </a:pPr>
            <a:r>
              <a:rPr lang="en"/>
              <a:t>If all the values are the same, there is no dispersion, if they are not he same , dispersion is sure to be present.</a:t>
            </a:r>
            <a:endParaRPr/>
          </a:p>
          <a:p>
            <a:pPr indent="-317500" lvl="0" marL="457200" rtl="0" algn="l">
              <a:spcBef>
                <a:spcPts val="0"/>
              </a:spcBef>
              <a:spcAft>
                <a:spcPts val="0"/>
              </a:spcAft>
              <a:buSzPts val="1400"/>
              <a:buChar char="●"/>
            </a:pPr>
            <a:r>
              <a:rPr lang="en"/>
              <a:t>The amount of dispersion may be small if the values are close to each other.</a:t>
            </a:r>
            <a:endParaRPr/>
          </a:p>
        </p:txBody>
      </p:sp>
      <p:sp>
        <p:nvSpPr>
          <p:cNvPr id="337" name="Google Shape;337;p49"/>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sz="1800">
                <a:solidFill>
                  <a:schemeClr val="dk2"/>
                </a:solidFill>
              </a:rPr>
              <a:t>MEASURES OF DISPERSION</a:t>
            </a:r>
            <a:endParaRPr/>
          </a:p>
        </p:txBody>
      </p:sp>
      <p:sp>
        <p:nvSpPr>
          <p:cNvPr id="343" name="Google Shape;343;p50"/>
          <p:cNvSpPr txBox="1"/>
          <p:nvPr>
            <p:ph idx="1" type="body"/>
          </p:nvPr>
        </p:nvSpPr>
        <p:spPr>
          <a:xfrm>
            <a:off x="628650" y="1369224"/>
            <a:ext cx="7886700" cy="15057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MINIMUM MAXIMUM</a:t>
            </a:r>
            <a:r>
              <a:rPr lang="en"/>
              <a:t> </a:t>
            </a:r>
            <a:endParaRPr/>
          </a:p>
          <a:p>
            <a:pPr indent="-317500" lvl="0" marL="457200" rtl="0" algn="l">
              <a:spcBef>
                <a:spcPts val="0"/>
              </a:spcBef>
              <a:spcAft>
                <a:spcPts val="0"/>
              </a:spcAft>
              <a:buSzPts val="1400"/>
              <a:buChar char="●"/>
            </a:pPr>
            <a:r>
              <a:rPr lang="en"/>
              <a:t>RANGE</a:t>
            </a:r>
            <a:endParaRPr/>
          </a:p>
          <a:p>
            <a:pPr indent="-317500" lvl="0" marL="457200" rtl="0" algn="l">
              <a:spcBef>
                <a:spcPts val="0"/>
              </a:spcBef>
              <a:spcAft>
                <a:spcPts val="0"/>
              </a:spcAft>
              <a:buSzPts val="1400"/>
              <a:buChar char="●"/>
            </a:pPr>
            <a:r>
              <a:rPr lang="en"/>
              <a:t>VARIANCE</a:t>
            </a:r>
            <a:endParaRPr/>
          </a:p>
          <a:p>
            <a:pPr indent="-317500" lvl="0" marL="457200" rtl="0" algn="l">
              <a:spcBef>
                <a:spcPts val="0"/>
              </a:spcBef>
              <a:spcAft>
                <a:spcPts val="0"/>
              </a:spcAft>
              <a:buSzPts val="1400"/>
              <a:buChar char="●"/>
            </a:pPr>
            <a:r>
              <a:rPr lang="en"/>
              <a:t>STANDARD DEVIATION</a:t>
            </a:r>
            <a:endParaRPr/>
          </a:p>
          <a:p>
            <a:pPr indent="-317500" lvl="0" marL="457200" rtl="0" algn="l">
              <a:spcBef>
                <a:spcPts val="0"/>
              </a:spcBef>
              <a:spcAft>
                <a:spcPts val="0"/>
              </a:spcAft>
              <a:buSzPts val="1400"/>
              <a:buChar char="●"/>
            </a:pPr>
            <a:r>
              <a:rPr lang="en"/>
              <a:t>COEFFICIENT OF VARIANCE</a:t>
            </a:r>
            <a:endParaRPr/>
          </a:p>
        </p:txBody>
      </p:sp>
      <p:sp>
        <p:nvSpPr>
          <p:cNvPr id="344" name="Google Shape;344;p5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RANGE</a:t>
            </a:r>
            <a:endParaRPr/>
          </a:p>
        </p:txBody>
      </p:sp>
      <p:sp>
        <p:nvSpPr>
          <p:cNvPr id="350" name="Google Shape;350;p51"/>
          <p:cNvSpPr txBox="1"/>
          <p:nvPr>
            <p:ph idx="1" type="body"/>
          </p:nvPr>
        </p:nvSpPr>
        <p:spPr>
          <a:xfrm>
            <a:off x="628650" y="994519"/>
            <a:ext cx="7886700" cy="32634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Clr>
                <a:schemeClr val="dk1"/>
              </a:buClr>
              <a:buSzPts val="1100"/>
              <a:buFont typeface="Arial"/>
              <a:buNone/>
            </a:pPr>
            <a:r>
              <a:rPr lang="en"/>
              <a:t>• Range is the difference between the highest and the lowest value in a set of data.</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Range = highest value - lowest value</a:t>
            </a:r>
            <a:endParaRPr/>
          </a:p>
          <a:p>
            <a:pPr indent="0" lvl="0" marL="0" rtl="0" algn="l">
              <a:spcBef>
                <a:spcPts val="1200"/>
              </a:spcBef>
              <a:spcAft>
                <a:spcPts val="0"/>
              </a:spcAft>
              <a:buClr>
                <a:schemeClr val="dk1"/>
              </a:buClr>
              <a:buSzPts val="1100"/>
              <a:buFont typeface="Arial"/>
              <a:buNone/>
            </a:pPr>
            <a:r>
              <a:rPr lang="en"/>
              <a:t>R = x L – x S where R = range</a:t>
            </a:r>
            <a:endParaRPr/>
          </a:p>
          <a:p>
            <a:pPr indent="0" lvl="0" marL="0" rtl="0" algn="l">
              <a:spcBef>
                <a:spcPts val="1200"/>
              </a:spcBef>
              <a:spcAft>
                <a:spcPts val="0"/>
              </a:spcAft>
              <a:buClr>
                <a:schemeClr val="dk1"/>
              </a:buClr>
              <a:buSzPts val="1100"/>
              <a:buFont typeface="Arial"/>
              <a:buNone/>
            </a:pPr>
            <a:r>
              <a:rPr lang="en"/>
              <a:t>x L = largest value</a:t>
            </a:r>
            <a:endParaRPr/>
          </a:p>
          <a:p>
            <a:pPr indent="0" lvl="0" marL="0" rtl="0" algn="l">
              <a:spcBef>
                <a:spcPts val="1200"/>
              </a:spcBef>
              <a:spcAft>
                <a:spcPts val="0"/>
              </a:spcAft>
              <a:buClr>
                <a:schemeClr val="dk1"/>
              </a:buClr>
              <a:buSzPts val="1100"/>
              <a:buFont typeface="Arial"/>
              <a:buNone/>
            </a:pPr>
            <a:r>
              <a:rPr lang="en"/>
              <a:t>x S = smallest value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Example : the range for :</a:t>
            </a:r>
            <a:endParaRPr/>
          </a:p>
          <a:p>
            <a:pPr indent="0" lvl="0" marL="0" rtl="0" algn="l">
              <a:spcBef>
                <a:spcPts val="1200"/>
              </a:spcBef>
              <a:spcAft>
                <a:spcPts val="1200"/>
              </a:spcAft>
              <a:buNone/>
            </a:pPr>
            <a:r>
              <a:rPr lang="en"/>
              <a:t>21, 50, 98, 11, 50 = 98 - 11 = 87</a:t>
            </a:r>
            <a:endParaRPr/>
          </a:p>
        </p:txBody>
      </p:sp>
      <p:sp>
        <p:nvSpPr>
          <p:cNvPr id="351" name="Google Shape;351;p5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VARIANCE</a:t>
            </a:r>
            <a:endParaRPr/>
          </a:p>
        </p:txBody>
      </p:sp>
      <p:sp>
        <p:nvSpPr>
          <p:cNvPr id="357" name="Google Shape;357;p5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Indicates how closely each individual values are scattered around the mean.</a:t>
            </a:r>
            <a:endParaRPr/>
          </a:p>
          <a:p>
            <a:pPr indent="0" lvl="0" marL="0" rtl="0" algn="l">
              <a:spcBef>
                <a:spcPts val="1200"/>
              </a:spcBef>
              <a:spcAft>
                <a:spcPts val="0"/>
              </a:spcAft>
              <a:buClr>
                <a:schemeClr val="dk1"/>
              </a:buClr>
              <a:buSzPts val="1100"/>
              <a:buFont typeface="Arial"/>
              <a:buNone/>
            </a:pPr>
            <a:r>
              <a:rPr lang="en"/>
              <a:t>• The variance is computed by subtracting the meN from each of the values, square the resulting difference and than add up the the squared differences. This sum of the squared deviations of the values is divided by (the sample size minus 1).</a:t>
            </a:r>
            <a:endParaRPr/>
          </a:p>
          <a:p>
            <a:pPr indent="0" lvl="0" marL="0" rtl="0" algn="l">
              <a:spcBef>
                <a:spcPts val="1200"/>
              </a:spcBef>
              <a:spcAft>
                <a:spcPts val="0"/>
              </a:spcAft>
              <a:buClr>
                <a:schemeClr val="dk1"/>
              </a:buClr>
              <a:buSzPts val="1100"/>
              <a:buFont typeface="Arial"/>
              <a:buNone/>
            </a:pPr>
            <a:r>
              <a:rPr lang="en"/>
              <a:t>Variance is the average squared deviation from the mean.</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S</a:t>
            </a:r>
            <a:r>
              <a:rPr baseline="30000" lang="en"/>
              <a:t>2</a:t>
            </a:r>
            <a:r>
              <a:rPr lang="en"/>
              <a:t>=  ∑(x</a:t>
            </a:r>
            <a:r>
              <a:rPr baseline="-25000" lang="en"/>
              <a:t>i</a:t>
            </a:r>
            <a:r>
              <a:rPr lang="en"/>
              <a:t> – x )</a:t>
            </a:r>
            <a:r>
              <a:rPr baseline="30000" lang="en"/>
              <a:t>2</a:t>
            </a:r>
            <a:r>
              <a:rPr lang="en"/>
              <a:t> / (n – 1)</a:t>
            </a:r>
            <a:endParaRPr/>
          </a:p>
          <a:p>
            <a:pPr indent="0" lvl="0" marL="0" rtl="0" algn="l">
              <a:spcBef>
                <a:spcPts val="1200"/>
              </a:spcBef>
              <a:spcAft>
                <a:spcPts val="1200"/>
              </a:spcAft>
              <a:buNone/>
            </a:pPr>
            <a:r>
              <a:t/>
            </a:r>
            <a:endParaRPr/>
          </a:p>
        </p:txBody>
      </p:sp>
      <p:sp>
        <p:nvSpPr>
          <p:cNvPr id="358" name="Google Shape;358;p5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VARIANCE</a:t>
            </a:r>
            <a:endParaRPr/>
          </a:p>
        </p:txBody>
      </p:sp>
      <p:sp>
        <p:nvSpPr>
          <p:cNvPr id="364" name="Google Shape;364;p53"/>
          <p:cNvSpPr txBox="1"/>
          <p:nvPr>
            <p:ph idx="1" type="body"/>
          </p:nvPr>
        </p:nvSpPr>
        <p:spPr>
          <a:xfrm>
            <a:off x="628650" y="1369224"/>
            <a:ext cx="7886700" cy="28569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The variance is a more accurate measure of dispersion because even a single outlier value (extremely large or small) in the data set can greatly exaggerate the range. In short, the variance shows the relationship that the values in the data set have to the mean of the sample.</a:t>
            </a:r>
            <a:endParaRPr/>
          </a:p>
          <a:p>
            <a:pPr indent="-317500" lvl="0" marL="457200" rtl="0" algn="l">
              <a:spcBef>
                <a:spcPts val="0"/>
              </a:spcBef>
              <a:spcAft>
                <a:spcPts val="0"/>
              </a:spcAft>
              <a:buSzPts val="1400"/>
              <a:buChar char="●"/>
            </a:pPr>
            <a:r>
              <a:rPr lang="en"/>
              <a:t>The greater the homogeneity (similarity) of the values in the data set, the smaller the variance value. The variance may vary from 0 to infinity and it is measured in squared units.</a:t>
            </a:r>
            <a:endParaRPr/>
          </a:p>
          <a:p>
            <a:pPr indent="-317500" lvl="0" marL="457200" rtl="0" algn="l">
              <a:spcBef>
                <a:spcPts val="0"/>
              </a:spcBef>
              <a:spcAft>
                <a:spcPts val="0"/>
              </a:spcAft>
              <a:buSzPts val="1400"/>
              <a:buChar char="●"/>
            </a:pPr>
            <a:r>
              <a:rPr lang="en"/>
              <a:t>The variance represents squared units and therefore is not an appropriate measure of dispersion when we wish to express this concept in terms of the original units.</a:t>
            </a:r>
            <a:endParaRPr/>
          </a:p>
        </p:txBody>
      </p:sp>
      <p:sp>
        <p:nvSpPr>
          <p:cNvPr id="365" name="Google Shape;365;p5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STANDARD DEVIATION</a:t>
            </a:r>
            <a:endParaRPr/>
          </a:p>
        </p:txBody>
      </p:sp>
      <p:sp>
        <p:nvSpPr>
          <p:cNvPr id="371" name="Google Shape;371;p54"/>
          <p:cNvSpPr txBox="1"/>
          <p:nvPr>
            <p:ph idx="1" type="body"/>
          </p:nvPr>
        </p:nvSpPr>
        <p:spPr>
          <a:xfrm>
            <a:off x="628650" y="1369223"/>
            <a:ext cx="7886700" cy="22209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Is the positive square root of the variance</a:t>
            </a:r>
            <a:endParaRPr/>
          </a:p>
          <a:p>
            <a:pPr indent="-317500" lvl="0" marL="457200" rtl="0" algn="l">
              <a:spcBef>
                <a:spcPts val="0"/>
              </a:spcBef>
              <a:spcAft>
                <a:spcPts val="0"/>
              </a:spcAft>
              <a:buSzPts val="1400"/>
              <a:buChar char="●"/>
            </a:pPr>
            <a:r>
              <a:rPr lang="en"/>
              <a:t>It reflects the dispersion of scores so that the variability of different distributions may be compared in terms of standard deviation.</a:t>
            </a:r>
            <a:endParaRPr/>
          </a:p>
          <a:p>
            <a:pPr indent="-317500" lvl="0" marL="457200" rtl="0" algn="l">
              <a:spcBef>
                <a:spcPts val="0"/>
              </a:spcBef>
              <a:spcAft>
                <a:spcPts val="0"/>
              </a:spcAft>
              <a:buSzPts val="1400"/>
              <a:buChar char="●"/>
            </a:pPr>
            <a:r>
              <a:rPr lang="en"/>
              <a:t>It reflects the average of the spread of the observations about the mean</a:t>
            </a:r>
            <a:endParaRPr/>
          </a:p>
          <a:p>
            <a:pPr indent="-317500" lvl="0" marL="457200" rtl="0" algn="l">
              <a:spcBef>
                <a:spcPts val="0"/>
              </a:spcBef>
              <a:spcAft>
                <a:spcPts val="0"/>
              </a:spcAft>
              <a:buSzPts val="1400"/>
              <a:buChar char="●"/>
            </a:pPr>
            <a:r>
              <a:rPr lang="en"/>
              <a:t>The greater the dispersion, the larger will be the standard deviation</a:t>
            </a:r>
            <a:endParaRPr/>
          </a:p>
          <a:p>
            <a:pPr indent="-317500" lvl="0" marL="457200" rtl="0" algn="l">
              <a:spcBef>
                <a:spcPts val="0"/>
              </a:spcBef>
              <a:spcAft>
                <a:spcPts val="0"/>
              </a:spcAft>
              <a:buSzPts val="1400"/>
              <a:buChar char="●"/>
            </a:pPr>
            <a:r>
              <a:rPr lang="en"/>
              <a:t>It is usually used in Quantitative data</a:t>
            </a:r>
            <a:endParaRPr/>
          </a:p>
        </p:txBody>
      </p:sp>
      <p:sp>
        <p:nvSpPr>
          <p:cNvPr id="372" name="Google Shape;372;p5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STANDARD DEVIATION</a:t>
            </a:r>
            <a:endParaRPr/>
          </a:p>
        </p:txBody>
      </p:sp>
      <p:sp>
        <p:nvSpPr>
          <p:cNvPr id="378" name="Google Shape;378;p55"/>
          <p:cNvSpPr txBox="1"/>
          <p:nvPr>
            <p:ph idx="1" type="body"/>
          </p:nvPr>
        </p:nvSpPr>
        <p:spPr>
          <a:xfrm>
            <a:off x="628650" y="1369224"/>
            <a:ext cx="7886700" cy="27885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solidFill>
                  <a:schemeClr val="dk1"/>
                </a:solidFill>
              </a:rPr>
              <a:t>Indicates how closely individual values are scattered around the mean</a:t>
            </a:r>
            <a:endParaRPr>
              <a:solidFill>
                <a:schemeClr val="dk1"/>
              </a:solidFill>
            </a:endParaRPr>
          </a:p>
          <a:p>
            <a:pPr indent="-317500" lvl="0" marL="457200" rtl="0" algn="l">
              <a:spcBef>
                <a:spcPts val="0"/>
              </a:spcBef>
              <a:spcAft>
                <a:spcPts val="0"/>
              </a:spcAft>
              <a:buSzPts val="1400"/>
              <a:buChar char="●"/>
            </a:pPr>
            <a:r>
              <a:rPr lang="en">
                <a:solidFill>
                  <a:schemeClr val="dk1"/>
                </a:solidFill>
              </a:rPr>
              <a:t>It permits the precise interpretation of scores within a distribution</a:t>
            </a:r>
            <a:endParaRPr>
              <a:solidFill>
                <a:schemeClr val="dk1"/>
              </a:solidFill>
            </a:endParaRPr>
          </a:p>
          <a:p>
            <a:pPr indent="-317500" lvl="0" marL="457200" rtl="0" algn="l">
              <a:spcBef>
                <a:spcPts val="0"/>
              </a:spcBef>
              <a:spcAft>
                <a:spcPts val="0"/>
              </a:spcAft>
              <a:buSzPts val="1400"/>
              <a:buChar char="●"/>
            </a:pPr>
            <a:r>
              <a:rPr lang="en">
                <a:solidFill>
                  <a:schemeClr val="dk1"/>
                </a:solidFill>
              </a:rPr>
              <a:t>If the distribution is symmetrical and uni-modal, an approximate % or proportion of items can be established</a:t>
            </a:r>
            <a:endParaRPr>
              <a:solidFill>
                <a:schemeClr val="dk1"/>
              </a:solidFill>
            </a:endParaRPr>
          </a:p>
          <a:p>
            <a:pPr indent="457200" lvl="0" marL="457200" rtl="0" algn="l">
              <a:spcBef>
                <a:spcPts val="1200"/>
              </a:spcBef>
              <a:spcAft>
                <a:spcPts val="0"/>
              </a:spcAft>
              <a:buNone/>
            </a:pPr>
            <a:r>
              <a:rPr lang="en">
                <a:solidFill>
                  <a:schemeClr val="dk1"/>
                </a:solidFill>
              </a:rPr>
              <a:t>68% of the cases will fall within one SD of the mean</a:t>
            </a:r>
            <a:endParaRPr>
              <a:solidFill>
                <a:schemeClr val="dk1"/>
              </a:solidFill>
            </a:endParaRPr>
          </a:p>
          <a:p>
            <a:pPr indent="457200" lvl="0" marL="457200" rtl="0" algn="l">
              <a:spcBef>
                <a:spcPts val="1200"/>
              </a:spcBef>
              <a:spcAft>
                <a:spcPts val="0"/>
              </a:spcAft>
              <a:buNone/>
            </a:pPr>
            <a:r>
              <a:rPr lang="en">
                <a:solidFill>
                  <a:schemeClr val="dk1"/>
                </a:solidFill>
              </a:rPr>
              <a:t>95% within 2SD of the mean</a:t>
            </a:r>
            <a:endParaRPr>
              <a:solidFill>
                <a:schemeClr val="dk1"/>
              </a:solidFill>
            </a:endParaRPr>
          </a:p>
          <a:p>
            <a:pPr indent="457200" lvl="0" marL="457200" rtl="0" algn="l">
              <a:spcBef>
                <a:spcPts val="1200"/>
              </a:spcBef>
              <a:spcAft>
                <a:spcPts val="0"/>
              </a:spcAft>
              <a:buNone/>
            </a:pPr>
            <a:r>
              <a:rPr lang="en">
                <a:solidFill>
                  <a:schemeClr val="dk1"/>
                </a:solidFill>
              </a:rPr>
              <a:t>99.7% within 3SD of the mean</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379" name="Google Shape;379;p5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COEFFICIENT OF VARIANCE</a:t>
            </a:r>
            <a:endParaRPr/>
          </a:p>
        </p:txBody>
      </p:sp>
      <p:sp>
        <p:nvSpPr>
          <p:cNvPr id="385" name="Google Shape;385;p5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solidFill>
                  <a:schemeClr val="dk1"/>
                </a:solidFill>
              </a:rPr>
              <a:t>The Variation of the same character in two or more different series has to be compared quite often.</a:t>
            </a:r>
            <a:endParaRPr>
              <a:solidFill>
                <a:schemeClr val="dk1"/>
              </a:solidFill>
            </a:endParaRPr>
          </a:p>
          <a:p>
            <a:pPr indent="-317500" lvl="0" marL="457200" rtl="0" algn="l">
              <a:spcBef>
                <a:spcPts val="0"/>
              </a:spcBef>
              <a:spcAft>
                <a:spcPts val="0"/>
              </a:spcAft>
              <a:buSzPts val="1400"/>
              <a:buChar char="●"/>
            </a:pPr>
            <a:r>
              <a:rPr lang="en">
                <a:solidFill>
                  <a:schemeClr val="dk1"/>
                </a:solidFill>
              </a:rPr>
              <a:t>We may be interested to know whether the weight varies more in the spleen or in heart or the liver ?</a:t>
            </a:r>
            <a:endParaRPr>
              <a:solidFill>
                <a:schemeClr val="dk1"/>
              </a:solidFill>
            </a:endParaRPr>
          </a:p>
          <a:p>
            <a:pPr indent="-317500" lvl="0" marL="457200" rtl="0" algn="l">
              <a:spcBef>
                <a:spcPts val="0"/>
              </a:spcBef>
              <a:spcAft>
                <a:spcPts val="0"/>
              </a:spcAft>
              <a:buSzPts val="1400"/>
              <a:buChar char="●"/>
            </a:pPr>
            <a:r>
              <a:rPr lang="en">
                <a:solidFill>
                  <a:schemeClr val="dk1"/>
                </a:solidFill>
              </a:rPr>
              <a:t>Does growth vary more in males or females?</a:t>
            </a:r>
            <a:endParaRPr>
              <a:solidFill>
                <a:schemeClr val="dk1"/>
              </a:solidFill>
            </a:endParaRPr>
          </a:p>
          <a:p>
            <a:pPr indent="-317500" lvl="0" marL="457200" rtl="0" algn="l">
              <a:spcBef>
                <a:spcPts val="0"/>
              </a:spcBef>
              <a:spcAft>
                <a:spcPts val="0"/>
              </a:spcAft>
              <a:buSzPts val="1400"/>
              <a:buChar char="●"/>
            </a:pPr>
            <a:r>
              <a:rPr lang="en">
                <a:solidFill>
                  <a:schemeClr val="dk1"/>
                </a:solidFill>
              </a:rPr>
              <a:t>Does the pulse varies more in the youth or adults?</a:t>
            </a:r>
            <a:endParaRPr>
              <a:solidFill>
                <a:schemeClr val="dk1"/>
              </a:solidFill>
            </a:endParaRPr>
          </a:p>
          <a:p>
            <a:pPr indent="-317500" lvl="0" marL="457200" rtl="0" algn="l">
              <a:spcBef>
                <a:spcPts val="0"/>
              </a:spcBef>
              <a:spcAft>
                <a:spcPts val="0"/>
              </a:spcAft>
              <a:buSzPts val="1400"/>
              <a:buChar char="●"/>
            </a:pPr>
            <a:r>
              <a:rPr lang="en">
                <a:solidFill>
                  <a:schemeClr val="dk1"/>
                </a:solidFill>
              </a:rPr>
              <a:t>W</a:t>
            </a:r>
            <a:r>
              <a:rPr lang="en">
                <a:solidFill>
                  <a:schemeClr val="dk1"/>
                </a:solidFill>
              </a:rPr>
              <a:t>e could use the coefficient of variation to answer some of these questions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386" name="Google Shape;386;p5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30"/>
          <p:cNvSpPr txBox="1"/>
          <p:nvPr>
            <p:ph type="title"/>
          </p:nvPr>
        </p:nvSpPr>
        <p:spPr>
          <a:xfrm>
            <a:off x="782723" y="607424"/>
            <a:ext cx="7457100" cy="1166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Calibri"/>
              <a:buNone/>
            </a:pPr>
            <a:r>
              <a:rPr lang="en" sz="3600"/>
              <a:t>Descriptive statistics </a:t>
            </a:r>
            <a:endParaRPr/>
          </a:p>
        </p:txBody>
      </p:sp>
      <p:sp>
        <p:nvSpPr>
          <p:cNvPr id="169" name="Google Shape;169;p30"/>
          <p:cNvSpPr txBox="1"/>
          <p:nvPr>
            <p:ph idx="1" type="body"/>
          </p:nvPr>
        </p:nvSpPr>
        <p:spPr>
          <a:xfrm>
            <a:off x="783171" y="1570517"/>
            <a:ext cx="7456200" cy="2343600"/>
          </a:xfrm>
          <a:prstGeom prst="rect">
            <a:avLst/>
          </a:prstGeom>
          <a:noFill/>
          <a:ln>
            <a:noFill/>
          </a:ln>
        </p:spPr>
        <p:txBody>
          <a:bodyPr anchorCtr="0" anchor="ctr" bIns="34275" lIns="68575" spcFirstLastPara="1" rIns="68575" wrap="square" tIns="34275">
            <a:normAutofit lnSpcReduction="20000"/>
          </a:bodyPr>
          <a:lstStyle/>
          <a:p>
            <a:pPr indent="-184150" lvl="0" marL="177800" rtl="0" algn="l">
              <a:lnSpc>
                <a:spcPct val="90000"/>
              </a:lnSpc>
              <a:spcBef>
                <a:spcPts val="0"/>
              </a:spcBef>
              <a:spcAft>
                <a:spcPts val="0"/>
              </a:spcAft>
              <a:buClr>
                <a:schemeClr val="dk1"/>
              </a:buClr>
              <a:buSzPts val="2100"/>
              <a:buChar char="●"/>
            </a:pPr>
            <a:r>
              <a:rPr lang="en"/>
              <a:t>Numerical summaries of data sets </a:t>
            </a:r>
            <a:endParaRPr/>
          </a:p>
          <a:p>
            <a:pPr indent="-184150" lvl="0" marL="177800" rtl="0" algn="l">
              <a:lnSpc>
                <a:spcPct val="90000"/>
              </a:lnSpc>
              <a:spcBef>
                <a:spcPts val="800"/>
              </a:spcBef>
              <a:spcAft>
                <a:spcPts val="0"/>
              </a:spcAft>
              <a:buClr>
                <a:schemeClr val="dk1"/>
              </a:buClr>
              <a:buSzPts val="2100"/>
              <a:buChar char="●"/>
            </a:pPr>
            <a:r>
              <a:rPr lang="en"/>
              <a:t>Exploratory data analysis (EDA) to generate hypothesis</a:t>
            </a:r>
            <a:endParaRPr/>
          </a:p>
          <a:p>
            <a:pPr indent="-184150" lvl="0" marL="177800" rtl="0" algn="l">
              <a:lnSpc>
                <a:spcPct val="90000"/>
              </a:lnSpc>
              <a:spcBef>
                <a:spcPts val="800"/>
              </a:spcBef>
              <a:spcAft>
                <a:spcPts val="0"/>
              </a:spcAft>
              <a:buClr>
                <a:schemeClr val="dk1"/>
              </a:buClr>
              <a:buSzPts val="2100"/>
              <a:buChar char="●"/>
            </a:pPr>
            <a:r>
              <a:rPr lang="en"/>
              <a:t>In any study , before we answer our research questions, we explore the characteristics of the variables (e.g the age, gender, ethnicity).</a:t>
            </a:r>
            <a:endParaRPr/>
          </a:p>
          <a:p>
            <a:pPr indent="-184150" lvl="0" marL="177800" rtl="0" algn="l">
              <a:lnSpc>
                <a:spcPct val="90000"/>
              </a:lnSpc>
              <a:spcBef>
                <a:spcPts val="800"/>
              </a:spcBef>
              <a:spcAft>
                <a:spcPts val="0"/>
              </a:spcAft>
              <a:buClr>
                <a:schemeClr val="dk1"/>
              </a:buClr>
              <a:buSzPts val="2100"/>
              <a:buChar char="●"/>
            </a:pPr>
            <a:r>
              <a:rPr lang="en"/>
              <a:t>Use descriptive statistics</a:t>
            </a:r>
            <a:endParaRPr/>
          </a:p>
          <a:p>
            <a:pPr indent="-190500" lvl="1" marL="520700" rtl="0" algn="l">
              <a:lnSpc>
                <a:spcPct val="90000"/>
              </a:lnSpc>
              <a:spcBef>
                <a:spcPts val="400"/>
              </a:spcBef>
              <a:spcAft>
                <a:spcPts val="0"/>
              </a:spcAft>
              <a:buClr>
                <a:schemeClr val="dk1"/>
              </a:buClr>
              <a:buSzPts val="1800"/>
              <a:buChar char="○"/>
            </a:pPr>
            <a:r>
              <a:rPr lang="en"/>
              <a:t>Categorical data</a:t>
            </a:r>
            <a:endParaRPr b="0" sz="1500"/>
          </a:p>
          <a:p>
            <a:pPr indent="-190500" lvl="1" marL="520700" rtl="0" algn="l">
              <a:lnSpc>
                <a:spcPct val="90000"/>
              </a:lnSpc>
              <a:spcBef>
                <a:spcPts val="400"/>
              </a:spcBef>
              <a:spcAft>
                <a:spcPts val="0"/>
              </a:spcAft>
              <a:buClr>
                <a:schemeClr val="dk1"/>
              </a:buClr>
              <a:buSzPts val="1800"/>
              <a:buChar char="○"/>
            </a:pPr>
            <a:r>
              <a:rPr lang="en"/>
              <a:t>Continuous data </a:t>
            </a:r>
            <a:endParaRPr b="0" sz="1500"/>
          </a:p>
          <a:p>
            <a:pPr indent="-76200" lvl="0" marL="177800" rtl="0" algn="l">
              <a:lnSpc>
                <a:spcPct val="90000"/>
              </a:lnSpc>
              <a:spcBef>
                <a:spcPts val="800"/>
              </a:spcBef>
              <a:spcAft>
                <a:spcPts val="1200"/>
              </a:spcAft>
              <a:buClr>
                <a:schemeClr val="dk1"/>
              </a:buClr>
              <a:buSzPts val="1800"/>
              <a:buNone/>
            </a:pPr>
            <a:r>
              <a:t/>
            </a:r>
            <a:endParaRPr sz="1800"/>
          </a:p>
        </p:txBody>
      </p:sp>
      <p:sp>
        <p:nvSpPr>
          <p:cNvPr id="170" name="Google Shape;170;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COEFFICIENT OF VARIANCE</a:t>
            </a:r>
            <a:endParaRPr/>
          </a:p>
        </p:txBody>
      </p:sp>
      <p:sp>
        <p:nvSpPr>
          <p:cNvPr id="392" name="Google Shape;392;p57"/>
          <p:cNvSpPr txBox="1"/>
          <p:nvPr>
            <p:ph idx="1" type="body"/>
          </p:nvPr>
        </p:nvSpPr>
        <p:spPr>
          <a:xfrm>
            <a:off x="628650" y="1369224"/>
            <a:ext cx="7886700" cy="2538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The Coefficient of Variation (CV)is the measure of relative variation expressed as a percentage.</a:t>
            </a:r>
            <a:endParaRPr/>
          </a:p>
          <a:p>
            <a:pPr indent="0" lvl="0" marL="0" rtl="0" algn="l">
              <a:spcBef>
                <a:spcPts val="1200"/>
              </a:spcBef>
              <a:spcAft>
                <a:spcPts val="0"/>
              </a:spcAft>
              <a:buClr>
                <a:schemeClr val="dk1"/>
              </a:buClr>
              <a:buSzPts val="1100"/>
              <a:buFont typeface="Arial"/>
              <a:buNone/>
            </a:pPr>
            <a:r>
              <a:rPr lang="en"/>
              <a:t>• It expresses the standard deviation as a percent of the mean.</a:t>
            </a:r>
            <a:endParaRPr/>
          </a:p>
          <a:p>
            <a:pPr indent="0" lvl="0" marL="0" rtl="0" algn="l">
              <a:spcBef>
                <a:spcPts val="1200"/>
              </a:spcBef>
              <a:spcAft>
                <a:spcPts val="0"/>
              </a:spcAft>
              <a:buClr>
                <a:schemeClr val="dk1"/>
              </a:buClr>
              <a:buSzPts val="1100"/>
              <a:buFont typeface="Arial"/>
              <a:buNone/>
            </a:pPr>
            <a:r>
              <a:rPr lang="en"/>
              <a:t>• It compares the variability irrespective of the units of measurements used in two or more distributions such as heights in one and inches in the other or pulse rate in beats and blood pressure in mm of Hg.</a:t>
            </a:r>
            <a:endParaRPr/>
          </a:p>
          <a:p>
            <a:pPr indent="0" lvl="0" marL="0" rtl="0" algn="l">
              <a:spcBef>
                <a:spcPts val="1200"/>
              </a:spcBef>
              <a:spcAft>
                <a:spcPts val="1200"/>
              </a:spcAft>
              <a:buNone/>
            </a:pPr>
            <a:r>
              <a:rPr lang="en"/>
              <a:t>• CV = standard deviation X 100 / mean</a:t>
            </a:r>
            <a:endParaRPr/>
          </a:p>
        </p:txBody>
      </p:sp>
      <p:sp>
        <p:nvSpPr>
          <p:cNvPr id="393" name="Google Shape;393;p5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99" name="Google Shape;399;p5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It can be used to compare the variability of two or more variables measured on different scales.</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 Eg. We could CV to compare the variability in weights of one sample of subjects whose weights are expressed in pounds with the variability in weights of another sample of subject whose weights are expressed in kilograms.</a:t>
            </a:r>
            <a:endParaRPr/>
          </a:p>
          <a:p>
            <a:pPr indent="0" lvl="0" marL="0" rtl="0" algn="l">
              <a:spcBef>
                <a:spcPts val="1200"/>
              </a:spcBef>
              <a:spcAft>
                <a:spcPts val="1200"/>
              </a:spcAft>
              <a:buNone/>
            </a:pPr>
            <a:r>
              <a:t/>
            </a:r>
            <a:endParaRPr/>
          </a:p>
        </p:txBody>
      </p:sp>
      <p:sp>
        <p:nvSpPr>
          <p:cNvPr id="400" name="Google Shape;400;p5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9"/>
          <p:cNvSpPr txBox="1"/>
          <p:nvPr>
            <p:ph idx="1" type="body"/>
          </p:nvPr>
        </p:nvSpPr>
        <p:spPr>
          <a:xfrm>
            <a:off x="628650" y="4140100"/>
            <a:ext cx="7886700" cy="4875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n" sz="800">
                <a:solidFill>
                  <a:srgbClr val="222222"/>
                </a:solidFill>
                <a:highlight>
                  <a:srgbClr val="FFFFFF"/>
                </a:highlight>
              </a:rPr>
              <a:t>Khan, A. H. K. Y., Zakaria, N. F., </a:t>
            </a:r>
            <a:r>
              <a:rPr b="1" lang="en" sz="800">
                <a:solidFill>
                  <a:srgbClr val="FF0000"/>
                </a:solidFill>
                <a:highlight>
                  <a:srgbClr val="FFFFFF"/>
                </a:highlight>
              </a:rPr>
              <a:t>Zainal Abidin, M. A.</a:t>
            </a:r>
            <a:r>
              <a:rPr lang="en" sz="800">
                <a:solidFill>
                  <a:srgbClr val="222222"/>
                </a:solidFill>
                <a:highlight>
                  <a:srgbClr val="FFFFFF"/>
                </a:highlight>
              </a:rPr>
              <a:t>., &amp; Kamaruddin, N. A. (2020). Prevalence Of Glycaemic Variability (GV) And Factors Associated With The Glycaemic Arrays Among End-Stage Kidney Disease (ESKD) Patients On Chronic Haemodialysis.</a:t>
            </a:r>
            <a:endParaRPr sz="800"/>
          </a:p>
          <a:p>
            <a:pPr indent="0" lvl="0" marL="0" rtl="0" algn="l">
              <a:lnSpc>
                <a:spcPct val="100000"/>
              </a:lnSpc>
              <a:spcBef>
                <a:spcPts val="0"/>
              </a:spcBef>
              <a:spcAft>
                <a:spcPts val="0"/>
              </a:spcAft>
              <a:buNone/>
            </a:pPr>
            <a:r>
              <a:rPr lang="en" sz="800" u="sng">
                <a:solidFill>
                  <a:schemeClr val="hlink"/>
                </a:solidFill>
                <a:hlinkClick r:id="rId3"/>
              </a:rPr>
              <a:t>https://journals.lww.com/md-journal/fulltext/2021/07300/prevalence_of_glycemic_variability_and_factors.30.aspx</a:t>
            </a:r>
            <a:endParaRPr sz="800"/>
          </a:p>
        </p:txBody>
      </p:sp>
      <p:sp>
        <p:nvSpPr>
          <p:cNvPr id="406" name="Google Shape;406;p59"/>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07" name="Google Shape;407;p59"/>
          <p:cNvPicPr preferRelativeResize="0"/>
          <p:nvPr/>
        </p:nvPicPr>
        <p:blipFill>
          <a:blip r:embed="rId4">
            <a:alphaModFix/>
          </a:blip>
          <a:stretch>
            <a:fillRect/>
          </a:stretch>
        </p:blipFill>
        <p:spPr>
          <a:xfrm>
            <a:off x="91917" y="54075"/>
            <a:ext cx="3894549" cy="1825501"/>
          </a:xfrm>
          <a:prstGeom prst="rect">
            <a:avLst/>
          </a:prstGeom>
          <a:noFill/>
          <a:ln>
            <a:noFill/>
          </a:ln>
        </p:spPr>
      </p:pic>
      <p:pic>
        <p:nvPicPr>
          <p:cNvPr id="408" name="Google Shape;408;p59"/>
          <p:cNvPicPr preferRelativeResize="0"/>
          <p:nvPr/>
        </p:nvPicPr>
        <p:blipFill>
          <a:blip r:embed="rId5">
            <a:alphaModFix/>
          </a:blip>
          <a:stretch>
            <a:fillRect/>
          </a:stretch>
        </p:blipFill>
        <p:spPr>
          <a:xfrm>
            <a:off x="273601" y="2150751"/>
            <a:ext cx="3812951" cy="1962324"/>
          </a:xfrm>
          <a:prstGeom prst="rect">
            <a:avLst/>
          </a:prstGeom>
          <a:noFill/>
          <a:ln>
            <a:noFill/>
          </a:ln>
        </p:spPr>
      </p:pic>
      <p:pic>
        <p:nvPicPr>
          <p:cNvPr id="409" name="Google Shape;409;p59"/>
          <p:cNvPicPr preferRelativeResize="0"/>
          <p:nvPr/>
        </p:nvPicPr>
        <p:blipFill>
          <a:blip r:embed="rId6">
            <a:alphaModFix/>
          </a:blip>
          <a:stretch>
            <a:fillRect/>
          </a:stretch>
        </p:blipFill>
        <p:spPr>
          <a:xfrm>
            <a:off x="4679074" y="54075"/>
            <a:ext cx="4203774" cy="39463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INTERQUARTILE RANGE</a:t>
            </a:r>
            <a:endParaRPr/>
          </a:p>
        </p:txBody>
      </p:sp>
      <p:sp>
        <p:nvSpPr>
          <p:cNvPr id="415" name="Google Shape;415;p60"/>
          <p:cNvSpPr txBox="1"/>
          <p:nvPr>
            <p:ph idx="1" type="body"/>
          </p:nvPr>
        </p:nvSpPr>
        <p:spPr>
          <a:xfrm>
            <a:off x="628650" y="1369224"/>
            <a:ext cx="7886700" cy="2652300"/>
          </a:xfrm>
          <a:prstGeom prst="rect">
            <a:avLst/>
          </a:prstGeom>
        </p:spPr>
        <p:txBody>
          <a:bodyPr anchorCtr="0" anchor="t" bIns="34275" lIns="68575" spcFirstLastPara="1" rIns="68575" wrap="square" tIns="34275">
            <a:normAutofit/>
          </a:bodyPr>
          <a:lstStyle/>
          <a:p>
            <a:pPr indent="-317500" lvl="0" marL="457200" rtl="0" algn="just">
              <a:spcBef>
                <a:spcPts val="800"/>
              </a:spcBef>
              <a:spcAft>
                <a:spcPts val="0"/>
              </a:spcAft>
              <a:buSzPts val="1400"/>
              <a:buChar char="●"/>
            </a:pPr>
            <a:r>
              <a:rPr lang="en"/>
              <a:t>In descriptive statistic, the interquartile range (IQR), also called the midspread, middle fifty and middle of the #s, is a measure of statistical dispersion, being equal to the difference between the third and first quartiles.</a:t>
            </a:r>
            <a:endParaRPr/>
          </a:p>
          <a:p>
            <a:pPr indent="-317500" lvl="0" marL="457200" rtl="0" algn="just">
              <a:spcBef>
                <a:spcPts val="0"/>
              </a:spcBef>
              <a:spcAft>
                <a:spcPts val="0"/>
              </a:spcAft>
              <a:buSzPts val="1400"/>
              <a:buChar char="●"/>
            </a:pPr>
            <a:r>
              <a:rPr lang="en"/>
              <a:t>Unlike the (total) range, the interquartile range is a robust statistic, having a breakdown point of 25%, and is thus often preferred to the total range.</a:t>
            </a:r>
            <a:endParaRPr/>
          </a:p>
          <a:p>
            <a:pPr indent="-317500" lvl="0" marL="457200" rtl="0" algn="just">
              <a:spcBef>
                <a:spcPts val="0"/>
              </a:spcBef>
              <a:spcAft>
                <a:spcPts val="0"/>
              </a:spcAft>
              <a:buSzPts val="1400"/>
              <a:buChar char="●"/>
            </a:pPr>
            <a:r>
              <a:rPr lang="en"/>
              <a:t>The IQR is used to build box plots, simple graphical representations of a probability distribution.</a:t>
            </a:r>
            <a:endParaRPr/>
          </a:p>
        </p:txBody>
      </p:sp>
      <p:sp>
        <p:nvSpPr>
          <p:cNvPr id="416" name="Google Shape;416;p6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22" name="Google Shape;422;p61"/>
          <p:cNvPicPr preferRelativeResize="0"/>
          <p:nvPr/>
        </p:nvPicPr>
        <p:blipFill>
          <a:blip r:embed="rId3">
            <a:alphaModFix/>
          </a:blip>
          <a:stretch>
            <a:fillRect/>
          </a:stretch>
        </p:blipFill>
        <p:spPr>
          <a:xfrm>
            <a:off x="350975" y="848675"/>
            <a:ext cx="3984150" cy="1992075"/>
          </a:xfrm>
          <a:prstGeom prst="rect">
            <a:avLst/>
          </a:prstGeom>
          <a:noFill/>
          <a:ln>
            <a:noFill/>
          </a:ln>
        </p:spPr>
      </p:pic>
      <p:pic>
        <p:nvPicPr>
          <p:cNvPr id="423" name="Google Shape;423;p61"/>
          <p:cNvPicPr preferRelativeResize="0"/>
          <p:nvPr/>
        </p:nvPicPr>
        <p:blipFill>
          <a:blip r:embed="rId4">
            <a:alphaModFix/>
          </a:blip>
          <a:stretch>
            <a:fillRect/>
          </a:stretch>
        </p:blipFill>
        <p:spPr>
          <a:xfrm>
            <a:off x="4890874" y="898238"/>
            <a:ext cx="3984148" cy="18929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29" name="Google Shape;429;p62"/>
          <p:cNvPicPr preferRelativeResize="0"/>
          <p:nvPr/>
        </p:nvPicPr>
        <p:blipFill>
          <a:blip r:embed="rId3">
            <a:alphaModFix/>
          </a:blip>
          <a:stretch>
            <a:fillRect/>
          </a:stretch>
        </p:blipFill>
        <p:spPr>
          <a:xfrm>
            <a:off x="447625" y="265950"/>
            <a:ext cx="2323925" cy="3784675"/>
          </a:xfrm>
          <a:prstGeom prst="rect">
            <a:avLst/>
          </a:prstGeom>
          <a:noFill/>
          <a:ln>
            <a:noFill/>
          </a:ln>
        </p:spPr>
      </p:pic>
      <p:pic>
        <p:nvPicPr>
          <p:cNvPr id="430" name="Google Shape;430;p62"/>
          <p:cNvPicPr preferRelativeResize="0"/>
          <p:nvPr/>
        </p:nvPicPr>
        <p:blipFill>
          <a:blip r:embed="rId4">
            <a:alphaModFix/>
          </a:blip>
          <a:stretch>
            <a:fillRect/>
          </a:stretch>
        </p:blipFill>
        <p:spPr>
          <a:xfrm>
            <a:off x="3696050" y="1390025"/>
            <a:ext cx="3086100" cy="171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ALWAYS PRESENT ESTIMATE WITH ITS VARIABILITY</a:t>
            </a:r>
            <a:endParaRPr/>
          </a:p>
          <a:p>
            <a:pPr indent="0" lvl="0" marL="0" rtl="0" algn="l">
              <a:spcBef>
                <a:spcPts val="1200"/>
              </a:spcBef>
              <a:spcAft>
                <a:spcPts val="1200"/>
              </a:spcAft>
              <a:buNone/>
            </a:pPr>
            <a:r>
              <a:rPr lang="en"/>
              <a:t>ESTIMATES AND ITS CONFIDENCE INTERVAL</a:t>
            </a:r>
            <a:endParaRPr/>
          </a:p>
        </p:txBody>
      </p:sp>
      <p:sp>
        <p:nvSpPr>
          <p:cNvPr id="436" name="Google Shape;436;p6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4"/>
          <p:cNvSpPr txBox="1"/>
          <p:nvPr>
            <p:ph type="title"/>
          </p:nvPr>
        </p:nvSpPr>
        <p:spPr>
          <a:xfrm>
            <a:off x="628650" y="1577544"/>
            <a:ext cx="78867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a:t>SAMPLING VARIABILITY FOR PROPORTIONS</a:t>
            </a:r>
            <a:endParaRPr/>
          </a:p>
        </p:txBody>
      </p:sp>
      <p:sp>
        <p:nvSpPr>
          <p:cNvPr id="442" name="Google Shape;442;p6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SAMPLING VARIABILITY FOR PROPORTIONS</a:t>
            </a:r>
            <a:endParaRPr/>
          </a:p>
        </p:txBody>
      </p:sp>
      <p:sp>
        <p:nvSpPr>
          <p:cNvPr id="448" name="Google Shape;448;p65"/>
          <p:cNvSpPr txBox="1"/>
          <p:nvPr>
            <p:ph idx="1" type="body"/>
          </p:nvPr>
        </p:nvSpPr>
        <p:spPr>
          <a:xfrm>
            <a:off x="311700" y="1152475"/>
            <a:ext cx="8520600" cy="32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500">
                <a:solidFill>
                  <a:schemeClr val="dk1"/>
                </a:solidFill>
              </a:rPr>
              <a:t>Binary Variables</a:t>
            </a:r>
            <a:endParaRPr i="1" sz="1500">
              <a:solidFill>
                <a:schemeClr val="dk1"/>
              </a:solidFill>
            </a:endParaRPr>
          </a:p>
          <a:p>
            <a:pPr indent="0" lvl="0" marL="0" rtl="0" algn="l">
              <a:spcBef>
                <a:spcPts val="0"/>
              </a:spcBef>
              <a:spcAft>
                <a:spcPts val="0"/>
              </a:spcAft>
              <a:buClr>
                <a:schemeClr val="dk1"/>
              </a:buClr>
              <a:buSzPts val="1100"/>
              <a:buFont typeface="Arial"/>
              <a:buNone/>
            </a:pPr>
            <a:r>
              <a:rPr i="1" lang="en" sz="1500">
                <a:solidFill>
                  <a:schemeClr val="dk1"/>
                </a:solidFill>
              </a:rPr>
              <a:t>Variables with two categories (binary)</a:t>
            </a:r>
            <a:endParaRPr i="1" sz="1500">
              <a:solidFill>
                <a:schemeClr val="dk1"/>
              </a:solidFill>
            </a:endParaRPr>
          </a:p>
          <a:p>
            <a:pPr indent="0" lvl="0" marL="0" rtl="0" algn="l">
              <a:spcBef>
                <a:spcPts val="0"/>
              </a:spcBef>
              <a:spcAft>
                <a:spcPts val="0"/>
              </a:spcAft>
              <a:buClr>
                <a:schemeClr val="dk1"/>
              </a:buClr>
              <a:buSzPts val="1100"/>
              <a:buFont typeface="Arial"/>
              <a:buNone/>
            </a:pPr>
            <a:r>
              <a:rPr i="1" lang="en" sz="1500">
                <a:solidFill>
                  <a:schemeClr val="dk1"/>
                </a:solidFill>
              </a:rPr>
              <a:t>survival up to one year after a heart attack: alive / dead</a:t>
            </a:r>
            <a:endParaRPr i="1" sz="1500">
              <a:solidFill>
                <a:schemeClr val="dk1"/>
              </a:solidFill>
            </a:endParaRPr>
          </a:p>
          <a:p>
            <a:pPr indent="0" lvl="0" marL="0" rtl="0" algn="l">
              <a:spcBef>
                <a:spcPts val="0"/>
              </a:spcBef>
              <a:spcAft>
                <a:spcPts val="0"/>
              </a:spcAft>
              <a:buClr>
                <a:schemeClr val="dk1"/>
              </a:buClr>
              <a:buSzPts val="1100"/>
              <a:buFont typeface="Arial"/>
              <a:buNone/>
            </a:pPr>
            <a:r>
              <a:rPr i="1" lang="en" sz="1500">
                <a:solidFill>
                  <a:schemeClr val="dk1"/>
                </a:solidFill>
              </a:rPr>
              <a:t>Infection status: infected / not infected</a:t>
            </a:r>
            <a:endParaRPr i="1" sz="1500">
              <a:solidFill>
                <a:schemeClr val="dk1"/>
              </a:solidFill>
            </a:endParaRPr>
          </a:p>
          <a:p>
            <a:pPr indent="0" lvl="0" marL="0" rtl="0" algn="l">
              <a:spcBef>
                <a:spcPts val="0"/>
              </a:spcBef>
              <a:spcAft>
                <a:spcPts val="0"/>
              </a:spcAft>
              <a:buNone/>
            </a:pPr>
            <a:r>
              <a:rPr i="1" lang="en" sz="1500">
                <a:solidFill>
                  <a:schemeClr val="dk1"/>
                </a:solidFill>
              </a:rPr>
              <a:t>cigarette smoking habit: smoker / non-smoker</a:t>
            </a:r>
            <a:endParaRPr i="1" sz="1500">
              <a:solidFill>
                <a:schemeClr val="dk1"/>
              </a:solidFill>
            </a:endParaRPr>
          </a:p>
          <a:p>
            <a:pPr indent="0" lvl="0" marL="0" rtl="0" algn="l">
              <a:spcBef>
                <a:spcPts val="0"/>
              </a:spcBef>
              <a:spcAft>
                <a:spcPts val="0"/>
              </a:spcAft>
              <a:buNone/>
            </a:pPr>
            <a:r>
              <a:t/>
            </a:r>
            <a:endParaRPr i="1" sz="1500">
              <a:solidFill>
                <a:schemeClr val="dk1"/>
              </a:solidFill>
            </a:endParaRPr>
          </a:p>
          <a:p>
            <a:pPr indent="0" lvl="0" marL="0" rtl="0" algn="l">
              <a:spcBef>
                <a:spcPts val="0"/>
              </a:spcBef>
              <a:spcAft>
                <a:spcPts val="0"/>
              </a:spcAft>
              <a:buNone/>
            </a:pPr>
            <a:r>
              <a:t/>
            </a:r>
            <a:endParaRPr i="1" sz="1500">
              <a:solidFill>
                <a:schemeClr val="dk1"/>
              </a:solidFill>
            </a:endParaRPr>
          </a:p>
          <a:p>
            <a:pPr indent="0" lvl="0" marL="0" rtl="0" algn="l">
              <a:spcBef>
                <a:spcPts val="0"/>
              </a:spcBef>
              <a:spcAft>
                <a:spcPts val="0"/>
              </a:spcAft>
              <a:buClr>
                <a:schemeClr val="dk1"/>
              </a:buClr>
              <a:buSzPts val="1100"/>
              <a:buFont typeface="Arial"/>
              <a:buNone/>
            </a:pPr>
            <a:r>
              <a:t/>
            </a:r>
            <a:endParaRPr i="1" sz="1500">
              <a:solidFill>
                <a:schemeClr val="dk1"/>
              </a:solidFill>
            </a:endParaRPr>
          </a:p>
          <a:p>
            <a:pPr indent="0" lvl="0" marL="0" rtl="0" algn="l">
              <a:spcBef>
                <a:spcPts val="0"/>
              </a:spcBef>
              <a:spcAft>
                <a:spcPts val="0"/>
              </a:spcAft>
              <a:buClr>
                <a:schemeClr val="dk1"/>
              </a:buClr>
              <a:buSzPts val="1100"/>
              <a:buFont typeface="Arial"/>
              <a:buNone/>
            </a:pPr>
            <a:r>
              <a:rPr i="1" lang="en" sz="1500">
                <a:solidFill>
                  <a:schemeClr val="dk1"/>
                </a:solidFill>
              </a:rPr>
              <a:t>Proportion (or x 100 gives %)</a:t>
            </a:r>
            <a:endParaRPr i="1" sz="1500">
              <a:solidFill>
                <a:schemeClr val="dk1"/>
              </a:solidFill>
            </a:endParaRPr>
          </a:p>
          <a:p>
            <a:pPr indent="0" lvl="0" marL="0" rtl="0" algn="l">
              <a:spcBef>
                <a:spcPts val="0"/>
              </a:spcBef>
              <a:spcAft>
                <a:spcPts val="0"/>
              </a:spcAft>
              <a:buClr>
                <a:schemeClr val="dk1"/>
              </a:buClr>
              <a:buSzPts val="1100"/>
              <a:buFont typeface="Arial"/>
              <a:buNone/>
            </a:pPr>
            <a:r>
              <a:rPr i="1" lang="en" sz="1500">
                <a:solidFill>
                  <a:schemeClr val="dk1"/>
                </a:solidFill>
              </a:rPr>
              <a:t>proportion dead</a:t>
            </a:r>
            <a:endParaRPr i="1" sz="1500">
              <a:solidFill>
                <a:schemeClr val="dk1"/>
              </a:solidFill>
            </a:endParaRPr>
          </a:p>
          <a:p>
            <a:pPr indent="0" lvl="0" marL="0" rtl="0" algn="l">
              <a:spcBef>
                <a:spcPts val="0"/>
              </a:spcBef>
              <a:spcAft>
                <a:spcPts val="0"/>
              </a:spcAft>
              <a:buClr>
                <a:schemeClr val="dk1"/>
              </a:buClr>
              <a:buSzPts val="1100"/>
              <a:buFont typeface="Arial"/>
              <a:buNone/>
            </a:pPr>
            <a:r>
              <a:rPr i="1" lang="en" sz="1500">
                <a:solidFill>
                  <a:schemeClr val="dk1"/>
                </a:solidFill>
              </a:rPr>
              <a:t>proportion infected</a:t>
            </a:r>
            <a:endParaRPr i="1" sz="1500">
              <a:solidFill>
                <a:schemeClr val="dk1"/>
              </a:solidFill>
            </a:endParaRPr>
          </a:p>
          <a:p>
            <a:pPr indent="0" lvl="0" marL="0" rtl="0" algn="l">
              <a:spcBef>
                <a:spcPts val="0"/>
              </a:spcBef>
              <a:spcAft>
                <a:spcPts val="0"/>
              </a:spcAft>
              <a:buClr>
                <a:schemeClr val="dk1"/>
              </a:buClr>
              <a:buSzPts val="1100"/>
              <a:buFont typeface="Arial"/>
              <a:buNone/>
            </a:pPr>
            <a:r>
              <a:rPr i="1" lang="en" sz="1500">
                <a:solidFill>
                  <a:schemeClr val="dk1"/>
                </a:solidFill>
              </a:rPr>
              <a:t>proportion who smoke</a:t>
            </a:r>
            <a:endParaRPr i="1" sz="1500">
              <a:solidFill>
                <a:schemeClr val="dk1"/>
              </a:solidFill>
            </a:endParaRPr>
          </a:p>
          <a:p>
            <a:pPr indent="0" lvl="0" marL="0" rtl="0" algn="l">
              <a:spcBef>
                <a:spcPts val="0"/>
              </a:spcBef>
              <a:spcAft>
                <a:spcPts val="1200"/>
              </a:spcAft>
              <a:buNone/>
            </a:pPr>
            <a:r>
              <a:t/>
            </a:r>
            <a:endParaRPr sz="1500"/>
          </a:p>
        </p:txBody>
      </p:sp>
      <p:sp>
        <p:nvSpPr>
          <p:cNvPr id="449" name="Google Shape;44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65"/>
          <p:cNvSpPr/>
          <p:nvPr/>
        </p:nvSpPr>
        <p:spPr>
          <a:xfrm>
            <a:off x="1340900" y="2571750"/>
            <a:ext cx="548700" cy="794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000"/>
              <a:t>Sampling Distribution of a Proportion</a:t>
            </a:r>
            <a:endParaRPr sz="2000"/>
          </a:p>
        </p:txBody>
      </p:sp>
      <p:sp>
        <p:nvSpPr>
          <p:cNvPr id="456" name="Google Shape;456;p66"/>
          <p:cNvSpPr txBox="1"/>
          <p:nvPr>
            <p:ph idx="1" type="body"/>
          </p:nvPr>
        </p:nvSpPr>
        <p:spPr>
          <a:xfrm>
            <a:off x="311700" y="1017725"/>
            <a:ext cx="8520600" cy="17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Example</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 Given</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 A survey of 335 men from a general practice in a town.</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 127 men (proportion = 0.379 or 37.9%) said they were current smokers</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 Required</a:t>
            </a:r>
            <a:endParaRPr sz="2000">
              <a:solidFill>
                <a:schemeClr val="dk1"/>
              </a:solidFill>
            </a:endParaRPr>
          </a:p>
          <a:p>
            <a:pPr indent="0" lvl="0" marL="0" rtl="0" algn="l">
              <a:spcBef>
                <a:spcPts val="0"/>
              </a:spcBef>
              <a:spcAft>
                <a:spcPts val="0"/>
              </a:spcAft>
              <a:buNone/>
            </a:pPr>
            <a:r>
              <a:rPr lang="en" sz="2000">
                <a:solidFill>
                  <a:schemeClr val="dk1"/>
                </a:solidFill>
              </a:rPr>
              <a:t>– Express the statistical uncertainty in this proportion</a:t>
            </a:r>
            <a:endParaRPr sz="2000"/>
          </a:p>
        </p:txBody>
      </p:sp>
      <p:sp>
        <p:nvSpPr>
          <p:cNvPr id="457" name="Google Shape;457;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31"/>
          <p:cNvSpPr txBox="1"/>
          <p:nvPr>
            <p:ph type="title"/>
          </p:nvPr>
        </p:nvSpPr>
        <p:spPr>
          <a:xfrm>
            <a:off x="4885341" y="273844"/>
            <a:ext cx="3630000" cy="1355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Descriptive statistics</a:t>
            </a:r>
            <a:endParaRPr/>
          </a:p>
        </p:txBody>
      </p:sp>
      <p:pic>
        <p:nvPicPr>
          <p:cNvPr descr="Zigzag indicator line" id="176" name="Google Shape;176;p31"/>
          <p:cNvPicPr preferRelativeResize="0"/>
          <p:nvPr/>
        </p:nvPicPr>
        <p:blipFill rotWithShape="1">
          <a:blip r:embed="rId3">
            <a:alphaModFix/>
          </a:blip>
          <a:srcRect b="0" l="17812" r="22652" t="0"/>
          <a:stretch/>
        </p:blipFill>
        <p:spPr>
          <a:xfrm>
            <a:off x="15" y="8"/>
            <a:ext cx="4587427" cy="5142292"/>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
        <p:nvSpPr>
          <p:cNvPr id="177" name="Google Shape;177;p31"/>
          <p:cNvSpPr txBox="1"/>
          <p:nvPr>
            <p:ph idx="1" type="body"/>
          </p:nvPr>
        </p:nvSpPr>
        <p:spPr>
          <a:xfrm>
            <a:off x="4885341" y="1555354"/>
            <a:ext cx="3630000" cy="2882700"/>
          </a:xfrm>
          <a:prstGeom prst="rect">
            <a:avLst/>
          </a:prstGeom>
          <a:noFill/>
          <a:ln>
            <a:noFill/>
          </a:ln>
        </p:spPr>
        <p:txBody>
          <a:bodyPr anchorCtr="0" anchor="t" bIns="34275" lIns="68575" spcFirstLastPara="1" rIns="68575" wrap="square" tIns="34275">
            <a:normAutofit lnSpcReduction="10000"/>
          </a:bodyPr>
          <a:lstStyle/>
          <a:p>
            <a:pPr indent="-184150" lvl="0" marL="177800" rtl="0" algn="l">
              <a:lnSpc>
                <a:spcPct val="90000"/>
              </a:lnSpc>
              <a:spcBef>
                <a:spcPts val="0"/>
              </a:spcBef>
              <a:spcAft>
                <a:spcPts val="0"/>
              </a:spcAft>
              <a:buClr>
                <a:srgbClr val="FF0000"/>
              </a:buClr>
              <a:buSzPts val="1300"/>
              <a:buChar char="●"/>
            </a:pPr>
            <a:r>
              <a:rPr lang="en" sz="1300">
                <a:solidFill>
                  <a:srgbClr val="FF0000"/>
                </a:solidFill>
              </a:rPr>
              <a:t>Categorical data</a:t>
            </a:r>
            <a:endParaRPr/>
          </a:p>
          <a:p>
            <a:pPr indent="-184150" lvl="1" marL="520700" rtl="0" algn="l">
              <a:lnSpc>
                <a:spcPct val="90000"/>
              </a:lnSpc>
              <a:spcBef>
                <a:spcPts val="400"/>
              </a:spcBef>
              <a:spcAft>
                <a:spcPts val="0"/>
              </a:spcAft>
              <a:buClr>
                <a:srgbClr val="FF0000"/>
              </a:buClr>
              <a:buSzPts val="1300"/>
              <a:buChar char="○"/>
            </a:pPr>
            <a:r>
              <a:rPr lang="en" sz="1300">
                <a:solidFill>
                  <a:srgbClr val="FF0000"/>
                </a:solidFill>
              </a:rPr>
              <a:t>Frequencies</a:t>
            </a:r>
            <a:endParaRPr/>
          </a:p>
          <a:p>
            <a:pPr indent="-184150" lvl="1" marL="520700" rtl="0" algn="l">
              <a:lnSpc>
                <a:spcPct val="90000"/>
              </a:lnSpc>
              <a:spcBef>
                <a:spcPts val="400"/>
              </a:spcBef>
              <a:spcAft>
                <a:spcPts val="0"/>
              </a:spcAft>
              <a:buClr>
                <a:srgbClr val="FF0000"/>
              </a:buClr>
              <a:buSzPts val="1300"/>
              <a:buChar char="○"/>
            </a:pPr>
            <a:r>
              <a:rPr lang="en" sz="1300">
                <a:solidFill>
                  <a:srgbClr val="FF0000"/>
                </a:solidFill>
              </a:rPr>
              <a:t>Percentages</a:t>
            </a:r>
            <a:endParaRPr/>
          </a:p>
          <a:p>
            <a:pPr indent="-184150" lvl="1" marL="520700" rtl="0" algn="l">
              <a:lnSpc>
                <a:spcPct val="90000"/>
              </a:lnSpc>
              <a:spcBef>
                <a:spcPts val="400"/>
              </a:spcBef>
              <a:spcAft>
                <a:spcPts val="0"/>
              </a:spcAft>
              <a:buClr>
                <a:srgbClr val="FF0000"/>
              </a:buClr>
              <a:buSzPts val="1300"/>
              <a:buChar char="○"/>
            </a:pPr>
            <a:r>
              <a:rPr lang="en" sz="1300">
                <a:solidFill>
                  <a:srgbClr val="FF0000"/>
                </a:solidFill>
              </a:rPr>
              <a:t>Fractions and/or relative frequencies </a:t>
            </a:r>
            <a:endParaRPr/>
          </a:p>
          <a:p>
            <a:pPr indent="-184150" lvl="1" marL="520700" rtl="0" algn="l">
              <a:lnSpc>
                <a:spcPct val="90000"/>
              </a:lnSpc>
              <a:spcBef>
                <a:spcPts val="400"/>
              </a:spcBef>
              <a:spcAft>
                <a:spcPts val="0"/>
              </a:spcAft>
              <a:buClr>
                <a:srgbClr val="FF0000"/>
              </a:buClr>
              <a:buSzPts val="1300"/>
              <a:buChar char="○"/>
            </a:pPr>
            <a:r>
              <a:rPr lang="en" sz="1300">
                <a:solidFill>
                  <a:srgbClr val="FF0000"/>
                </a:solidFill>
              </a:rPr>
              <a:t>Cross tabulations</a:t>
            </a:r>
            <a:endParaRPr/>
          </a:p>
          <a:p>
            <a:pPr indent="-184150" lvl="0" marL="177800" rtl="0" algn="l">
              <a:lnSpc>
                <a:spcPct val="90000"/>
              </a:lnSpc>
              <a:spcBef>
                <a:spcPts val="800"/>
              </a:spcBef>
              <a:spcAft>
                <a:spcPts val="0"/>
              </a:spcAft>
              <a:buClr>
                <a:schemeClr val="dk1"/>
              </a:buClr>
              <a:buSzPts val="1300"/>
              <a:buChar char="●"/>
            </a:pPr>
            <a:r>
              <a:rPr lang="en" sz="1300"/>
              <a:t>Continuous data</a:t>
            </a:r>
            <a:endParaRPr/>
          </a:p>
          <a:p>
            <a:pPr indent="-184150" lvl="1" marL="520700" rtl="0" algn="l">
              <a:lnSpc>
                <a:spcPct val="90000"/>
              </a:lnSpc>
              <a:spcBef>
                <a:spcPts val="400"/>
              </a:spcBef>
              <a:spcAft>
                <a:spcPts val="0"/>
              </a:spcAft>
              <a:buClr>
                <a:schemeClr val="dk1"/>
              </a:buClr>
              <a:buSzPts val="1300"/>
              <a:buChar char="○"/>
            </a:pPr>
            <a:r>
              <a:rPr lang="en" sz="1300"/>
              <a:t>Measure of central tendency</a:t>
            </a:r>
            <a:endParaRPr/>
          </a:p>
          <a:p>
            <a:pPr indent="-184150" lvl="2" marL="863600" rtl="0" algn="l">
              <a:lnSpc>
                <a:spcPct val="90000"/>
              </a:lnSpc>
              <a:spcBef>
                <a:spcPts val="400"/>
              </a:spcBef>
              <a:spcAft>
                <a:spcPts val="0"/>
              </a:spcAft>
              <a:buClr>
                <a:schemeClr val="dk1"/>
              </a:buClr>
              <a:buSzPts val="1300"/>
              <a:buChar char="■"/>
            </a:pPr>
            <a:r>
              <a:rPr lang="en" sz="1300"/>
              <a:t>Mean, median, mode</a:t>
            </a:r>
            <a:endParaRPr/>
          </a:p>
          <a:p>
            <a:pPr indent="-184150" lvl="2" marL="863600" rtl="0" algn="l">
              <a:lnSpc>
                <a:spcPct val="90000"/>
              </a:lnSpc>
              <a:spcBef>
                <a:spcPts val="400"/>
              </a:spcBef>
              <a:spcAft>
                <a:spcPts val="0"/>
              </a:spcAft>
              <a:buClr>
                <a:schemeClr val="dk1"/>
              </a:buClr>
              <a:buSzPts val="1300"/>
              <a:buChar char="■"/>
            </a:pPr>
            <a:r>
              <a:rPr lang="en" sz="1300"/>
              <a:t>Arithmetic mean, geometric mean</a:t>
            </a:r>
            <a:endParaRPr/>
          </a:p>
          <a:p>
            <a:pPr indent="-184150" lvl="1" marL="520700" rtl="0" algn="l">
              <a:lnSpc>
                <a:spcPct val="90000"/>
              </a:lnSpc>
              <a:spcBef>
                <a:spcPts val="400"/>
              </a:spcBef>
              <a:spcAft>
                <a:spcPts val="0"/>
              </a:spcAft>
              <a:buClr>
                <a:schemeClr val="dk1"/>
              </a:buClr>
              <a:buSzPts val="1300"/>
              <a:buChar char="○"/>
            </a:pPr>
            <a:r>
              <a:rPr lang="en" sz="1300"/>
              <a:t>Measure of dispersion</a:t>
            </a:r>
            <a:endParaRPr/>
          </a:p>
          <a:p>
            <a:pPr indent="-184150" lvl="2" marL="863600" rtl="0" algn="l">
              <a:lnSpc>
                <a:spcPct val="90000"/>
              </a:lnSpc>
              <a:spcBef>
                <a:spcPts val="400"/>
              </a:spcBef>
              <a:spcAft>
                <a:spcPts val="0"/>
              </a:spcAft>
              <a:buClr>
                <a:schemeClr val="dk1"/>
              </a:buClr>
              <a:buSzPts val="1300"/>
              <a:buChar char="■"/>
            </a:pPr>
            <a:r>
              <a:rPr lang="en" sz="1300"/>
              <a:t>Standard deviations, variance, interquartile range, min, max</a:t>
            </a:r>
            <a:endParaRPr/>
          </a:p>
          <a:p>
            <a:pPr indent="0" lvl="1" marL="342900" rtl="0" algn="l">
              <a:lnSpc>
                <a:spcPct val="90000"/>
              </a:lnSpc>
              <a:spcBef>
                <a:spcPts val="400"/>
              </a:spcBef>
              <a:spcAft>
                <a:spcPts val="1200"/>
              </a:spcAft>
              <a:buClr>
                <a:schemeClr val="dk1"/>
              </a:buClr>
              <a:buSzPts val="1300"/>
              <a:buNone/>
            </a:pPr>
            <a:r>
              <a:t/>
            </a:r>
            <a:endParaRPr sz="1300"/>
          </a:p>
        </p:txBody>
      </p:sp>
      <p:pic>
        <p:nvPicPr>
          <p:cNvPr descr="Screening for Ovarian Cancer | NEJM" id="178" name="Google Shape;178;p31"/>
          <p:cNvPicPr preferRelativeResize="0"/>
          <p:nvPr/>
        </p:nvPicPr>
        <p:blipFill rotWithShape="1">
          <a:blip r:embed="rId4">
            <a:alphaModFix/>
          </a:blip>
          <a:srcRect b="0" l="0" r="0" t="0"/>
          <a:stretch/>
        </p:blipFill>
        <p:spPr>
          <a:xfrm rot="468347">
            <a:off x="723597" y="219986"/>
            <a:ext cx="3416018" cy="2587620"/>
          </a:xfrm>
          <a:prstGeom prst="rect">
            <a:avLst/>
          </a:prstGeom>
          <a:noFill/>
          <a:ln>
            <a:noFill/>
          </a:ln>
        </p:spPr>
      </p:pic>
      <p:pic>
        <p:nvPicPr>
          <p:cNvPr descr="Pembrolizumab for Persistent, Recurrent, or Metastatic Cervical Cancer |  NEJM" id="179" name="Google Shape;179;p31"/>
          <p:cNvPicPr preferRelativeResize="0"/>
          <p:nvPr/>
        </p:nvPicPr>
        <p:blipFill rotWithShape="1">
          <a:blip r:embed="rId5">
            <a:alphaModFix/>
          </a:blip>
          <a:srcRect b="0" l="0" r="0" t="0"/>
          <a:stretch/>
        </p:blipFill>
        <p:spPr>
          <a:xfrm rot="-732599">
            <a:off x="228177" y="2146993"/>
            <a:ext cx="2695505" cy="2742483"/>
          </a:xfrm>
          <a:prstGeom prst="rect">
            <a:avLst/>
          </a:prstGeom>
          <a:noFill/>
          <a:ln>
            <a:noFill/>
          </a:ln>
        </p:spPr>
      </p:pic>
      <p:sp>
        <p:nvSpPr>
          <p:cNvPr id="180" name="Google Shape;180;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000"/>
              <a:t>Sampling Distribution of a Proportion Theory (1)</a:t>
            </a:r>
            <a:endParaRPr sz="2000"/>
          </a:p>
        </p:txBody>
      </p:sp>
      <p:sp>
        <p:nvSpPr>
          <p:cNvPr id="463" name="Google Shape;463;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000">
                <a:solidFill>
                  <a:schemeClr val="dk1"/>
                </a:solidFill>
              </a:rPr>
              <a:t>• Suppose we repeatedly took a new sample of 335 men from this general practice calculated for each new sample the proportion of men who are current  smokers (p)</a:t>
            </a:r>
            <a:endParaRPr sz="2000">
              <a:solidFill>
                <a:schemeClr val="dk1"/>
              </a:solidFill>
            </a:endParaRPr>
          </a:p>
          <a:p>
            <a:pPr indent="0" lvl="0" marL="0" rtl="0" algn="l">
              <a:spcBef>
                <a:spcPts val="0"/>
              </a:spcBef>
              <a:spcAft>
                <a:spcPts val="0"/>
              </a:spcAft>
              <a:buNone/>
            </a:pPr>
            <a:r>
              <a:rPr lang="en" sz="2000">
                <a:solidFill>
                  <a:schemeClr val="dk1"/>
                </a:solidFill>
              </a:rPr>
              <a:t>• Constructed a histogram of the values of the proportions (p)</a:t>
            </a:r>
            <a:endParaRPr sz="2000"/>
          </a:p>
        </p:txBody>
      </p:sp>
      <p:sp>
        <p:nvSpPr>
          <p:cNvPr id="464" name="Google Shape;46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0" name="Google Shape;470;p68"/>
          <p:cNvPicPr preferRelativeResize="0"/>
          <p:nvPr/>
        </p:nvPicPr>
        <p:blipFill>
          <a:blip r:embed="rId3">
            <a:alphaModFix/>
          </a:blip>
          <a:stretch>
            <a:fillRect/>
          </a:stretch>
        </p:blipFill>
        <p:spPr>
          <a:xfrm>
            <a:off x="1780675" y="417875"/>
            <a:ext cx="5271449" cy="3922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6" name="Google Shape;476;p69"/>
          <p:cNvPicPr preferRelativeResize="0"/>
          <p:nvPr/>
        </p:nvPicPr>
        <p:blipFill>
          <a:blip r:embed="rId3">
            <a:alphaModFix/>
          </a:blip>
          <a:stretch>
            <a:fillRect/>
          </a:stretch>
        </p:blipFill>
        <p:spPr>
          <a:xfrm>
            <a:off x="1923675" y="193650"/>
            <a:ext cx="5604573" cy="41799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70"/>
          <p:cNvPicPr preferRelativeResize="0"/>
          <p:nvPr/>
        </p:nvPicPr>
        <p:blipFill>
          <a:blip r:embed="rId3">
            <a:alphaModFix/>
          </a:blip>
          <a:stretch>
            <a:fillRect/>
          </a:stretch>
        </p:blipFill>
        <p:spPr>
          <a:xfrm>
            <a:off x="1844200" y="398025"/>
            <a:ext cx="5321452" cy="3975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8" name="Google Shape;488;p71"/>
          <p:cNvPicPr preferRelativeResize="0"/>
          <p:nvPr/>
        </p:nvPicPr>
        <p:blipFill>
          <a:blip r:embed="rId3">
            <a:alphaModFix/>
          </a:blip>
          <a:stretch>
            <a:fillRect/>
          </a:stretch>
        </p:blipFill>
        <p:spPr>
          <a:xfrm>
            <a:off x="1726950" y="112025"/>
            <a:ext cx="5860999" cy="4352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4" name="Google Shape;494;p72"/>
          <p:cNvPicPr preferRelativeResize="0"/>
          <p:nvPr/>
        </p:nvPicPr>
        <p:blipFill>
          <a:blip r:embed="rId3">
            <a:alphaModFix/>
          </a:blip>
          <a:stretch>
            <a:fillRect/>
          </a:stretch>
        </p:blipFill>
        <p:spPr>
          <a:xfrm>
            <a:off x="1908626" y="277300"/>
            <a:ext cx="5051525" cy="37729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0" name="Google Shape;500;p73"/>
          <p:cNvPicPr preferRelativeResize="0"/>
          <p:nvPr/>
        </p:nvPicPr>
        <p:blipFill>
          <a:blip r:embed="rId3">
            <a:alphaModFix/>
          </a:blip>
          <a:stretch>
            <a:fillRect/>
          </a:stretch>
        </p:blipFill>
        <p:spPr>
          <a:xfrm>
            <a:off x="2079750" y="118325"/>
            <a:ext cx="5731276" cy="42439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74"/>
          <p:cNvPicPr preferRelativeResize="0"/>
          <p:nvPr/>
        </p:nvPicPr>
        <p:blipFill>
          <a:blip r:embed="rId3">
            <a:alphaModFix/>
          </a:blip>
          <a:stretch>
            <a:fillRect/>
          </a:stretch>
        </p:blipFill>
        <p:spPr>
          <a:xfrm>
            <a:off x="2450075" y="152400"/>
            <a:ext cx="5545824" cy="40622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2" name="Google Shape;512;p75"/>
          <p:cNvPicPr preferRelativeResize="0"/>
          <p:nvPr/>
        </p:nvPicPr>
        <p:blipFill>
          <a:blip r:embed="rId3">
            <a:alphaModFix/>
          </a:blip>
          <a:stretch>
            <a:fillRect/>
          </a:stretch>
        </p:blipFill>
        <p:spPr>
          <a:xfrm>
            <a:off x="1242400" y="181675"/>
            <a:ext cx="6854726" cy="41010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000"/>
              <a:t>Standard Error of a Proportion Variation with Sample Size</a:t>
            </a:r>
            <a:endParaRPr sz="2000"/>
          </a:p>
        </p:txBody>
      </p:sp>
      <p:sp>
        <p:nvSpPr>
          <p:cNvPr id="518" name="Google Shape;518;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9" name="Google Shape;519;p76"/>
          <p:cNvPicPr preferRelativeResize="0"/>
          <p:nvPr/>
        </p:nvPicPr>
        <p:blipFill>
          <a:blip r:embed="rId3">
            <a:alphaModFix/>
          </a:blip>
          <a:stretch>
            <a:fillRect/>
          </a:stretch>
        </p:blipFill>
        <p:spPr>
          <a:xfrm>
            <a:off x="2462200" y="1151000"/>
            <a:ext cx="4219575" cy="3295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sp>
        <p:nvSpPr>
          <p:cNvPr id="185" name="Google Shape;185;p32"/>
          <p:cNvSpPr txBox="1"/>
          <p:nvPr>
            <p:ph type="title"/>
          </p:nvPr>
        </p:nvSpPr>
        <p:spPr>
          <a:xfrm>
            <a:off x="4885341" y="273844"/>
            <a:ext cx="3630000" cy="1355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Descriptive statistics</a:t>
            </a:r>
            <a:endParaRPr/>
          </a:p>
        </p:txBody>
      </p:sp>
      <p:pic>
        <p:nvPicPr>
          <p:cNvPr descr="Zigzag indicator line" id="186" name="Google Shape;186;p32"/>
          <p:cNvPicPr preferRelativeResize="0"/>
          <p:nvPr/>
        </p:nvPicPr>
        <p:blipFill rotWithShape="1">
          <a:blip r:embed="rId3">
            <a:alphaModFix/>
          </a:blip>
          <a:srcRect b="0" l="17812" r="22652" t="0"/>
          <a:stretch/>
        </p:blipFill>
        <p:spPr>
          <a:xfrm>
            <a:off x="15" y="8"/>
            <a:ext cx="4587427" cy="5142292"/>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
        <p:nvSpPr>
          <p:cNvPr id="187" name="Google Shape;187;p32"/>
          <p:cNvSpPr txBox="1"/>
          <p:nvPr>
            <p:ph idx="1" type="body"/>
          </p:nvPr>
        </p:nvSpPr>
        <p:spPr>
          <a:xfrm>
            <a:off x="4885341" y="1555354"/>
            <a:ext cx="3630000" cy="2882700"/>
          </a:xfrm>
          <a:prstGeom prst="rect">
            <a:avLst/>
          </a:prstGeom>
          <a:noFill/>
          <a:ln>
            <a:noFill/>
          </a:ln>
        </p:spPr>
        <p:txBody>
          <a:bodyPr anchorCtr="0" anchor="t" bIns="34275" lIns="68575" spcFirstLastPara="1" rIns="68575" wrap="square" tIns="34275">
            <a:normAutofit lnSpcReduction="10000"/>
          </a:bodyPr>
          <a:lstStyle/>
          <a:p>
            <a:pPr indent="-184150" lvl="0" marL="177800" rtl="0" algn="l">
              <a:lnSpc>
                <a:spcPct val="90000"/>
              </a:lnSpc>
              <a:spcBef>
                <a:spcPts val="0"/>
              </a:spcBef>
              <a:spcAft>
                <a:spcPts val="0"/>
              </a:spcAft>
              <a:buClr>
                <a:schemeClr val="dk1"/>
              </a:buClr>
              <a:buSzPts val="1300"/>
              <a:buChar char="●"/>
            </a:pPr>
            <a:r>
              <a:rPr lang="en" sz="1300"/>
              <a:t>Categorical data</a:t>
            </a:r>
            <a:endParaRPr/>
          </a:p>
          <a:p>
            <a:pPr indent="-184150" lvl="1" marL="520700" rtl="0" algn="l">
              <a:lnSpc>
                <a:spcPct val="90000"/>
              </a:lnSpc>
              <a:spcBef>
                <a:spcPts val="400"/>
              </a:spcBef>
              <a:spcAft>
                <a:spcPts val="0"/>
              </a:spcAft>
              <a:buClr>
                <a:schemeClr val="dk1"/>
              </a:buClr>
              <a:buSzPts val="1300"/>
              <a:buChar char="○"/>
            </a:pPr>
            <a:r>
              <a:rPr lang="en" sz="1300"/>
              <a:t>Frequencies</a:t>
            </a:r>
            <a:endParaRPr/>
          </a:p>
          <a:p>
            <a:pPr indent="-184150" lvl="1" marL="520700" rtl="0" algn="l">
              <a:lnSpc>
                <a:spcPct val="90000"/>
              </a:lnSpc>
              <a:spcBef>
                <a:spcPts val="400"/>
              </a:spcBef>
              <a:spcAft>
                <a:spcPts val="0"/>
              </a:spcAft>
              <a:buClr>
                <a:schemeClr val="dk1"/>
              </a:buClr>
              <a:buSzPts val="1300"/>
              <a:buChar char="○"/>
            </a:pPr>
            <a:r>
              <a:rPr lang="en" sz="1300"/>
              <a:t>Percentages</a:t>
            </a:r>
            <a:endParaRPr/>
          </a:p>
          <a:p>
            <a:pPr indent="-184150" lvl="1" marL="520700" rtl="0" algn="l">
              <a:lnSpc>
                <a:spcPct val="90000"/>
              </a:lnSpc>
              <a:spcBef>
                <a:spcPts val="400"/>
              </a:spcBef>
              <a:spcAft>
                <a:spcPts val="0"/>
              </a:spcAft>
              <a:buClr>
                <a:schemeClr val="dk1"/>
              </a:buClr>
              <a:buSzPts val="1300"/>
              <a:buChar char="○"/>
            </a:pPr>
            <a:r>
              <a:rPr lang="en" sz="1300"/>
              <a:t>Fractions and/or relative frequencies </a:t>
            </a:r>
            <a:endParaRPr/>
          </a:p>
          <a:p>
            <a:pPr indent="-184150" lvl="1" marL="520700" rtl="0" algn="l">
              <a:lnSpc>
                <a:spcPct val="90000"/>
              </a:lnSpc>
              <a:spcBef>
                <a:spcPts val="400"/>
              </a:spcBef>
              <a:spcAft>
                <a:spcPts val="0"/>
              </a:spcAft>
              <a:buClr>
                <a:schemeClr val="dk1"/>
              </a:buClr>
              <a:buSzPts val="1300"/>
              <a:buChar char="○"/>
            </a:pPr>
            <a:r>
              <a:rPr lang="en" sz="1300"/>
              <a:t>Cross tabulations</a:t>
            </a:r>
            <a:endParaRPr/>
          </a:p>
          <a:p>
            <a:pPr indent="-184150" lvl="0" marL="177800" rtl="0" algn="l">
              <a:lnSpc>
                <a:spcPct val="90000"/>
              </a:lnSpc>
              <a:spcBef>
                <a:spcPts val="800"/>
              </a:spcBef>
              <a:spcAft>
                <a:spcPts val="0"/>
              </a:spcAft>
              <a:buClr>
                <a:srgbClr val="FF0000"/>
              </a:buClr>
              <a:buSzPts val="1300"/>
              <a:buChar char="●"/>
            </a:pPr>
            <a:r>
              <a:rPr lang="en" sz="1300">
                <a:solidFill>
                  <a:srgbClr val="FF0000"/>
                </a:solidFill>
              </a:rPr>
              <a:t>Continuous data</a:t>
            </a:r>
            <a:endParaRPr/>
          </a:p>
          <a:p>
            <a:pPr indent="-184150" lvl="1" marL="520700" rtl="0" algn="l">
              <a:lnSpc>
                <a:spcPct val="90000"/>
              </a:lnSpc>
              <a:spcBef>
                <a:spcPts val="400"/>
              </a:spcBef>
              <a:spcAft>
                <a:spcPts val="0"/>
              </a:spcAft>
              <a:buClr>
                <a:srgbClr val="FF0000"/>
              </a:buClr>
              <a:buSzPts val="1300"/>
              <a:buChar char="○"/>
            </a:pPr>
            <a:r>
              <a:rPr lang="en" sz="1300">
                <a:solidFill>
                  <a:srgbClr val="FF0000"/>
                </a:solidFill>
              </a:rPr>
              <a:t>Measure of central tendency</a:t>
            </a:r>
            <a:endParaRPr/>
          </a:p>
          <a:p>
            <a:pPr indent="-184150" lvl="2" marL="863600" rtl="0" algn="l">
              <a:lnSpc>
                <a:spcPct val="90000"/>
              </a:lnSpc>
              <a:spcBef>
                <a:spcPts val="400"/>
              </a:spcBef>
              <a:spcAft>
                <a:spcPts val="0"/>
              </a:spcAft>
              <a:buClr>
                <a:srgbClr val="FF0000"/>
              </a:buClr>
              <a:buSzPts val="1300"/>
              <a:buChar char="■"/>
            </a:pPr>
            <a:r>
              <a:rPr lang="en" sz="1300">
                <a:solidFill>
                  <a:srgbClr val="FF0000"/>
                </a:solidFill>
              </a:rPr>
              <a:t>Mean, median, mode</a:t>
            </a:r>
            <a:endParaRPr/>
          </a:p>
          <a:p>
            <a:pPr indent="-184150" lvl="2" marL="863600" rtl="0" algn="l">
              <a:lnSpc>
                <a:spcPct val="90000"/>
              </a:lnSpc>
              <a:spcBef>
                <a:spcPts val="400"/>
              </a:spcBef>
              <a:spcAft>
                <a:spcPts val="0"/>
              </a:spcAft>
              <a:buClr>
                <a:srgbClr val="FF0000"/>
              </a:buClr>
              <a:buSzPts val="1300"/>
              <a:buChar char="■"/>
            </a:pPr>
            <a:r>
              <a:rPr lang="en" sz="1300">
                <a:solidFill>
                  <a:srgbClr val="FF0000"/>
                </a:solidFill>
              </a:rPr>
              <a:t>Arithmetic mean, geometric mean</a:t>
            </a:r>
            <a:endParaRPr/>
          </a:p>
          <a:p>
            <a:pPr indent="-184150" lvl="1" marL="520700" rtl="0" algn="l">
              <a:lnSpc>
                <a:spcPct val="90000"/>
              </a:lnSpc>
              <a:spcBef>
                <a:spcPts val="400"/>
              </a:spcBef>
              <a:spcAft>
                <a:spcPts val="0"/>
              </a:spcAft>
              <a:buClr>
                <a:srgbClr val="FF0000"/>
              </a:buClr>
              <a:buSzPts val="1300"/>
              <a:buChar char="○"/>
            </a:pPr>
            <a:r>
              <a:rPr lang="en" sz="1300">
                <a:solidFill>
                  <a:srgbClr val="FF0000"/>
                </a:solidFill>
              </a:rPr>
              <a:t>Measure of dispersion</a:t>
            </a:r>
            <a:endParaRPr/>
          </a:p>
          <a:p>
            <a:pPr indent="-184150" lvl="2" marL="863600" rtl="0" algn="l">
              <a:lnSpc>
                <a:spcPct val="90000"/>
              </a:lnSpc>
              <a:spcBef>
                <a:spcPts val="400"/>
              </a:spcBef>
              <a:spcAft>
                <a:spcPts val="0"/>
              </a:spcAft>
              <a:buClr>
                <a:srgbClr val="FF0000"/>
              </a:buClr>
              <a:buSzPts val="1300"/>
              <a:buChar char="■"/>
            </a:pPr>
            <a:r>
              <a:rPr lang="en" sz="1300">
                <a:solidFill>
                  <a:srgbClr val="FF0000"/>
                </a:solidFill>
              </a:rPr>
              <a:t>Standard deviations, variance, interquartile range, min, max</a:t>
            </a:r>
            <a:endParaRPr/>
          </a:p>
          <a:p>
            <a:pPr indent="0" lvl="1" marL="342900" rtl="0" algn="l">
              <a:lnSpc>
                <a:spcPct val="90000"/>
              </a:lnSpc>
              <a:spcBef>
                <a:spcPts val="400"/>
              </a:spcBef>
              <a:spcAft>
                <a:spcPts val="1200"/>
              </a:spcAft>
              <a:buClr>
                <a:schemeClr val="dk1"/>
              </a:buClr>
              <a:buSzPts val="1300"/>
              <a:buNone/>
            </a:pPr>
            <a:r>
              <a:t/>
            </a:r>
            <a:endParaRPr sz="1300"/>
          </a:p>
        </p:txBody>
      </p:sp>
      <p:pic>
        <p:nvPicPr>
          <p:cNvPr descr="Minimally Invasive versus Abdominal Radical Hysterectomy for Cervical Cancer  | NEJM" id="188" name="Google Shape;188;p32"/>
          <p:cNvPicPr preferRelativeResize="0"/>
          <p:nvPr/>
        </p:nvPicPr>
        <p:blipFill rotWithShape="1">
          <a:blip r:embed="rId4">
            <a:alphaModFix/>
          </a:blip>
          <a:srcRect b="0" l="0" r="0" t="0"/>
          <a:stretch/>
        </p:blipFill>
        <p:spPr>
          <a:xfrm rot="-393696">
            <a:off x="628649" y="273844"/>
            <a:ext cx="2603941" cy="4550580"/>
          </a:xfrm>
          <a:prstGeom prst="rect">
            <a:avLst/>
          </a:prstGeom>
          <a:noFill/>
          <a:ln>
            <a:noFill/>
          </a:ln>
        </p:spPr>
      </p:pic>
      <p:sp>
        <p:nvSpPr>
          <p:cNvPr id="189" name="Google Shape;189;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000"/>
              <a:t>95% Confidence Interval for a Proportion</a:t>
            </a:r>
            <a:endParaRPr sz="2000"/>
          </a:p>
        </p:txBody>
      </p:sp>
      <p:sp>
        <p:nvSpPr>
          <p:cNvPr id="525" name="Google Shape;525;p77"/>
          <p:cNvSpPr txBox="1"/>
          <p:nvPr>
            <p:ph idx="1" type="body"/>
          </p:nvPr>
        </p:nvSpPr>
        <p:spPr>
          <a:xfrm>
            <a:off x="311700" y="914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It would be useful to be able to give an interval of possible values within which the true population proportion might lie.</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 Using the theoretical properties of the normal distribution, it can be shown mathematically that</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 p will be within 1.96 standard errors of the true proportion with probability 0.95, or</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 there is 2.5% risk that p will exceed the true proportion by more than 1.96 standard errors, and 2.5% risk that p will underestimate the true proportion by more than 1.96 standard errors.</a:t>
            </a:r>
            <a:endParaRPr sz="2000">
              <a:solidFill>
                <a:schemeClr val="dk1"/>
              </a:solidFill>
            </a:endParaRPr>
          </a:p>
          <a:p>
            <a:pPr indent="0" lvl="0" marL="0" rtl="0" algn="l">
              <a:spcBef>
                <a:spcPts val="0"/>
              </a:spcBef>
              <a:spcAft>
                <a:spcPts val="1200"/>
              </a:spcAft>
              <a:buNone/>
            </a:pPr>
            <a:r>
              <a:t/>
            </a:r>
            <a:endParaRPr sz="2000"/>
          </a:p>
        </p:txBody>
      </p:sp>
      <p:sp>
        <p:nvSpPr>
          <p:cNvPr id="526" name="Google Shape;526;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2" name="Google Shape;532;p78"/>
          <p:cNvPicPr preferRelativeResize="0"/>
          <p:nvPr/>
        </p:nvPicPr>
        <p:blipFill>
          <a:blip r:embed="rId3">
            <a:alphaModFix/>
          </a:blip>
          <a:stretch>
            <a:fillRect/>
          </a:stretch>
        </p:blipFill>
        <p:spPr>
          <a:xfrm>
            <a:off x="2156126" y="243225"/>
            <a:ext cx="5469102" cy="4073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8" name="Google Shape;538;p79"/>
          <p:cNvPicPr preferRelativeResize="0"/>
          <p:nvPr/>
        </p:nvPicPr>
        <p:blipFill>
          <a:blip r:embed="rId3">
            <a:alphaModFix/>
          </a:blip>
          <a:stretch>
            <a:fillRect/>
          </a:stretch>
        </p:blipFill>
        <p:spPr>
          <a:xfrm>
            <a:off x="1679123" y="152400"/>
            <a:ext cx="5579975" cy="41076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4" name="Google Shape;544;p80"/>
          <p:cNvPicPr preferRelativeResize="0"/>
          <p:nvPr/>
        </p:nvPicPr>
        <p:blipFill>
          <a:blip r:embed="rId3">
            <a:alphaModFix/>
          </a:blip>
          <a:stretch>
            <a:fillRect/>
          </a:stretch>
        </p:blipFill>
        <p:spPr>
          <a:xfrm>
            <a:off x="1159699" y="152400"/>
            <a:ext cx="5362901" cy="4073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0" name="Google Shape;550;p81"/>
          <p:cNvPicPr preferRelativeResize="0"/>
          <p:nvPr/>
        </p:nvPicPr>
        <p:blipFill>
          <a:blip r:embed="rId3">
            <a:alphaModFix/>
          </a:blip>
          <a:stretch>
            <a:fillRect/>
          </a:stretch>
        </p:blipFill>
        <p:spPr>
          <a:xfrm>
            <a:off x="846475" y="152400"/>
            <a:ext cx="5823051" cy="43233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6" name="Google Shape;556;p82"/>
          <p:cNvPicPr preferRelativeResize="0"/>
          <p:nvPr/>
        </p:nvPicPr>
        <p:blipFill>
          <a:blip r:embed="rId3">
            <a:alphaModFix/>
          </a:blip>
          <a:stretch>
            <a:fillRect/>
          </a:stretch>
        </p:blipFill>
        <p:spPr>
          <a:xfrm>
            <a:off x="1070299" y="152400"/>
            <a:ext cx="5781851" cy="41757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for CI for proportion</a:t>
            </a:r>
            <a:endParaRPr/>
          </a:p>
        </p:txBody>
      </p:sp>
      <p:sp>
        <p:nvSpPr>
          <p:cNvPr id="562" name="Google Shape;562;p8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WALD interval method - what have been shown previously</a:t>
            </a:r>
            <a:endParaRPr>
              <a:solidFill>
                <a:schemeClr val="dk1"/>
              </a:solidFill>
            </a:endParaRPr>
          </a:p>
          <a:p>
            <a:pPr indent="0" lvl="0" marL="457200" rtl="0" algn="l">
              <a:spcBef>
                <a:spcPts val="1200"/>
              </a:spcBef>
              <a:spcAft>
                <a:spcPts val="0"/>
              </a:spcAft>
              <a:buNone/>
            </a:pPr>
            <a:r>
              <a:rPr lang="en" sz="1500">
                <a:solidFill>
                  <a:srgbClr val="2A2A2A"/>
                </a:solidFill>
                <a:highlight>
                  <a:srgbClr val="FFFFFF"/>
                </a:highlight>
              </a:rPr>
              <a:t>Wald interval is infamous for low coverage in practical scenarios. </a:t>
            </a:r>
            <a:endParaRPr>
              <a:solidFill>
                <a:schemeClr val="dk1"/>
              </a:solidFill>
            </a:endParaRPr>
          </a:p>
          <a:p>
            <a:pPr indent="-342900" lvl="0" marL="457200" rtl="0" algn="l">
              <a:spcBef>
                <a:spcPts val="2700"/>
              </a:spcBef>
              <a:spcAft>
                <a:spcPts val="0"/>
              </a:spcAft>
              <a:buClr>
                <a:schemeClr val="dk1"/>
              </a:buClr>
              <a:buSzPts val="1800"/>
              <a:buChar char="●"/>
            </a:pPr>
            <a:r>
              <a:rPr lang="en">
                <a:solidFill>
                  <a:schemeClr val="dk1"/>
                </a:solidFill>
                <a:highlight>
                  <a:srgbClr val="FFFFFF"/>
                </a:highlight>
              </a:rPr>
              <a:t>Clopper – Pearson Interval (Exact Interval)</a:t>
            </a:r>
            <a:endParaRPr>
              <a:solidFill>
                <a:schemeClr val="dk1"/>
              </a:solidFill>
              <a:highlight>
                <a:srgbClr val="FFFFFF"/>
              </a:highlight>
            </a:endParaRPr>
          </a:p>
          <a:p>
            <a:pPr indent="0" lvl="0" marL="457200" rtl="0" algn="l">
              <a:spcBef>
                <a:spcPts val="2700"/>
              </a:spcBef>
              <a:spcAft>
                <a:spcPts val="0"/>
              </a:spcAft>
              <a:buNone/>
            </a:pPr>
            <a:r>
              <a:rPr lang="en" sz="1500">
                <a:solidFill>
                  <a:srgbClr val="2A2A2A"/>
                </a:solidFill>
                <a:highlight>
                  <a:srgbClr val="FFFFFF"/>
                </a:highlight>
              </a:rPr>
              <a:t>Clopper-Pearson interval (also known as exact interval) came into existence with an objective to have the coverage at a minimum of 95% for all values of p and n. As the alternative name of ‘exact’ interval suggests, this interval is based on the exact binomial distribution and not on the large sample mid-p normal approximation like that of Wald interval. </a:t>
            </a:r>
            <a:endParaRPr>
              <a:solidFill>
                <a:schemeClr val="dk1"/>
              </a:solidFill>
              <a:highlight>
                <a:srgbClr val="FFFFFF"/>
              </a:highlight>
            </a:endParaRPr>
          </a:p>
          <a:p>
            <a:pPr indent="-342900" lvl="0" marL="457200" rtl="0" algn="l">
              <a:spcBef>
                <a:spcPts val="400"/>
              </a:spcBef>
              <a:spcAft>
                <a:spcPts val="0"/>
              </a:spcAft>
              <a:buClr>
                <a:schemeClr val="dk1"/>
              </a:buClr>
              <a:buSzPts val="1800"/>
              <a:buChar char="●"/>
            </a:pPr>
            <a:r>
              <a:rPr lang="en">
                <a:solidFill>
                  <a:schemeClr val="dk1"/>
                </a:solidFill>
              </a:rPr>
              <a:t>Other - </a:t>
            </a:r>
            <a:r>
              <a:rPr b="1" lang="en">
                <a:solidFill>
                  <a:schemeClr val="dk1"/>
                </a:solidFill>
                <a:highlight>
                  <a:srgbClr val="FFFFFF"/>
                </a:highlight>
              </a:rPr>
              <a:t>Agresti-Coull Interval, Wilson method, and Bayesian HPD Interval</a:t>
            </a:r>
            <a:endParaRPr>
              <a:solidFill>
                <a:schemeClr val="dk1"/>
              </a:solidFill>
            </a:endParaRPr>
          </a:p>
        </p:txBody>
      </p:sp>
      <p:sp>
        <p:nvSpPr>
          <p:cNvPr id="563" name="Google Shape;563;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4"/>
          <p:cNvSpPr txBox="1"/>
          <p:nvPr>
            <p:ph idx="1" type="body"/>
          </p:nvPr>
        </p:nvSpPr>
        <p:spPr>
          <a:xfrm>
            <a:off x="266275" y="3934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https://clinicaltrials.gov/study/NCT07050043</a:t>
            </a:r>
            <a:endParaRPr/>
          </a:p>
        </p:txBody>
      </p:sp>
      <p:sp>
        <p:nvSpPr>
          <p:cNvPr id="569" name="Google Shape;569;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0" name="Google Shape;570;p84"/>
          <p:cNvPicPr preferRelativeResize="0"/>
          <p:nvPr/>
        </p:nvPicPr>
        <p:blipFill>
          <a:blip r:embed="rId4">
            <a:alphaModFix/>
          </a:blip>
          <a:stretch>
            <a:fillRect/>
          </a:stretch>
        </p:blipFill>
        <p:spPr>
          <a:xfrm>
            <a:off x="152400" y="152400"/>
            <a:ext cx="2778099" cy="2598626"/>
          </a:xfrm>
          <a:prstGeom prst="rect">
            <a:avLst/>
          </a:prstGeom>
          <a:noFill/>
          <a:ln>
            <a:noFill/>
          </a:ln>
        </p:spPr>
      </p:pic>
      <p:pic>
        <p:nvPicPr>
          <p:cNvPr id="571" name="Google Shape;571;p84"/>
          <p:cNvPicPr preferRelativeResize="0"/>
          <p:nvPr/>
        </p:nvPicPr>
        <p:blipFill>
          <a:blip r:embed="rId5">
            <a:alphaModFix/>
          </a:blip>
          <a:stretch>
            <a:fillRect/>
          </a:stretch>
        </p:blipFill>
        <p:spPr>
          <a:xfrm>
            <a:off x="3082900" y="152400"/>
            <a:ext cx="2973400" cy="2745126"/>
          </a:xfrm>
          <a:prstGeom prst="rect">
            <a:avLst/>
          </a:prstGeom>
          <a:noFill/>
          <a:ln>
            <a:noFill/>
          </a:ln>
        </p:spPr>
      </p:pic>
      <p:pic>
        <p:nvPicPr>
          <p:cNvPr id="572" name="Google Shape;572;p84"/>
          <p:cNvPicPr preferRelativeResize="0"/>
          <p:nvPr/>
        </p:nvPicPr>
        <p:blipFill>
          <a:blip r:embed="rId6">
            <a:alphaModFix/>
          </a:blip>
          <a:stretch>
            <a:fillRect/>
          </a:stretch>
        </p:blipFill>
        <p:spPr>
          <a:xfrm>
            <a:off x="6208699" y="152400"/>
            <a:ext cx="2782899" cy="200020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8" name="Google Shape;578;p85"/>
          <p:cNvPicPr preferRelativeResize="0"/>
          <p:nvPr/>
        </p:nvPicPr>
        <p:blipFill rotWithShape="1">
          <a:blip r:embed="rId3">
            <a:alphaModFix/>
          </a:blip>
          <a:srcRect b="0" l="0" r="0" t="22624"/>
          <a:stretch/>
        </p:blipFill>
        <p:spPr>
          <a:xfrm>
            <a:off x="1991800" y="1273850"/>
            <a:ext cx="5283274" cy="2956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584" name="Google Shape;584;p86"/>
          <p:cNvSpPr txBox="1"/>
          <p:nvPr>
            <p:ph idx="1" type="body"/>
          </p:nvPr>
        </p:nvSpPr>
        <p:spPr>
          <a:xfrm>
            <a:off x="311700" y="1152475"/>
            <a:ext cx="86367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dk1"/>
              </a:buClr>
              <a:buSzPts val="1900"/>
              <a:buChar char="●"/>
            </a:pPr>
            <a:r>
              <a:rPr lang="en" sz="1900">
                <a:solidFill>
                  <a:schemeClr val="dk1"/>
                </a:solidFill>
              </a:rPr>
              <a:t>When a sample is taken, random error (sampling variability) occurs. We have to take account of this when interpreting results.</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When measuring a proportion (or percentage) in a sample, this is our best and only estimate of the true proportion (or percentage) in the population</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A confidence interval gives us two limits which we are reasonably sure include the true proportion</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An important factor in determining the width of the CI is the size of the sample.</a:t>
            </a:r>
            <a:endParaRPr sz="1900"/>
          </a:p>
        </p:txBody>
      </p:sp>
      <p:sp>
        <p:nvSpPr>
          <p:cNvPr id="585" name="Google Shape;585;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33"/>
          <p:cNvSpPr txBox="1"/>
          <p:nvPr>
            <p:ph type="title"/>
          </p:nvPr>
        </p:nvSpPr>
        <p:spPr>
          <a:xfrm>
            <a:off x="482600" y="241301"/>
            <a:ext cx="8178900" cy="8520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700"/>
              <a:buFont typeface="Calibri"/>
              <a:buNone/>
            </a:pPr>
            <a:r>
              <a:rPr b="1" lang="en" sz="2700"/>
              <a:t>PRINCIPLE OF STATISTICS </a:t>
            </a:r>
            <a:endParaRPr/>
          </a:p>
        </p:txBody>
      </p:sp>
      <p:sp>
        <p:nvSpPr>
          <p:cNvPr id="196" name="Google Shape;196;p33"/>
          <p:cNvSpPr txBox="1"/>
          <p:nvPr>
            <p:ph idx="1" type="body"/>
          </p:nvPr>
        </p:nvSpPr>
        <p:spPr>
          <a:xfrm>
            <a:off x="427256" y="1499566"/>
            <a:ext cx="4089300" cy="32955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1500"/>
              <a:buChar char="●"/>
            </a:pPr>
            <a:r>
              <a:rPr lang="en" sz="1500"/>
              <a:t>Sampling technique to represent population</a:t>
            </a:r>
            <a:endParaRPr/>
          </a:p>
          <a:p>
            <a:pPr indent="-177800" lvl="1" marL="520700" rtl="0" algn="l">
              <a:lnSpc>
                <a:spcPct val="90000"/>
              </a:lnSpc>
              <a:spcBef>
                <a:spcPts val="400"/>
              </a:spcBef>
              <a:spcAft>
                <a:spcPts val="0"/>
              </a:spcAft>
              <a:buClr>
                <a:schemeClr val="dk1"/>
              </a:buClr>
              <a:buSzPts val="1200"/>
              <a:buChar char="○"/>
            </a:pPr>
            <a:r>
              <a:rPr lang="en" sz="1200"/>
              <a:t>Random sampling </a:t>
            </a:r>
            <a:endParaRPr/>
          </a:p>
          <a:p>
            <a:pPr indent="-177800" lvl="1" marL="520700" rtl="0" algn="l">
              <a:lnSpc>
                <a:spcPct val="90000"/>
              </a:lnSpc>
              <a:spcBef>
                <a:spcPts val="400"/>
              </a:spcBef>
              <a:spcAft>
                <a:spcPts val="0"/>
              </a:spcAft>
              <a:buClr>
                <a:schemeClr val="dk1"/>
              </a:buClr>
              <a:buSzPts val="1200"/>
              <a:buChar char="○"/>
            </a:pPr>
            <a:r>
              <a:rPr lang="en" sz="1200"/>
              <a:t>Sample size</a:t>
            </a:r>
            <a:endParaRPr/>
          </a:p>
          <a:p>
            <a:pPr indent="-171450" lvl="0" marL="177800" rtl="0" algn="l">
              <a:lnSpc>
                <a:spcPct val="90000"/>
              </a:lnSpc>
              <a:spcBef>
                <a:spcPts val="800"/>
              </a:spcBef>
              <a:spcAft>
                <a:spcPts val="0"/>
              </a:spcAft>
              <a:buClr>
                <a:schemeClr val="dk1"/>
              </a:buClr>
              <a:buSzPts val="1500"/>
              <a:buChar char="●"/>
            </a:pPr>
            <a:r>
              <a:rPr lang="en" sz="1500"/>
              <a:t>Distribution of data</a:t>
            </a:r>
            <a:endParaRPr/>
          </a:p>
          <a:p>
            <a:pPr indent="-177800" lvl="1" marL="520700" rtl="0" algn="l">
              <a:lnSpc>
                <a:spcPct val="90000"/>
              </a:lnSpc>
              <a:spcBef>
                <a:spcPts val="400"/>
              </a:spcBef>
              <a:spcAft>
                <a:spcPts val="0"/>
              </a:spcAft>
              <a:buClr>
                <a:schemeClr val="dk1"/>
              </a:buClr>
              <a:buSzPts val="1200"/>
              <a:buChar char="○"/>
            </a:pPr>
            <a:r>
              <a:rPr lang="en" sz="1200"/>
              <a:t>Normal distribution</a:t>
            </a:r>
            <a:endParaRPr/>
          </a:p>
          <a:p>
            <a:pPr indent="-177800" lvl="1" marL="520700" rtl="0" algn="l">
              <a:lnSpc>
                <a:spcPct val="90000"/>
              </a:lnSpc>
              <a:spcBef>
                <a:spcPts val="400"/>
              </a:spcBef>
              <a:spcAft>
                <a:spcPts val="0"/>
              </a:spcAft>
              <a:buClr>
                <a:schemeClr val="dk1"/>
              </a:buClr>
              <a:buSzPts val="1200"/>
              <a:buChar char="○"/>
            </a:pPr>
            <a:r>
              <a:rPr lang="en" sz="1200"/>
              <a:t>Central limit theorem </a:t>
            </a:r>
            <a:endParaRPr/>
          </a:p>
          <a:p>
            <a:pPr indent="-177800" lvl="1" marL="520700" rtl="0" algn="l">
              <a:lnSpc>
                <a:spcPct val="90000"/>
              </a:lnSpc>
              <a:spcBef>
                <a:spcPts val="400"/>
              </a:spcBef>
              <a:spcAft>
                <a:spcPts val="0"/>
              </a:spcAft>
              <a:buClr>
                <a:schemeClr val="dk1"/>
              </a:buClr>
              <a:buSzPts val="1200"/>
              <a:buChar char="○"/>
            </a:pPr>
            <a:r>
              <a:rPr lang="en" sz="1200"/>
              <a:t>Other distribution </a:t>
            </a:r>
            <a:endParaRPr/>
          </a:p>
          <a:p>
            <a:pPr indent="-177800" lvl="1" marL="520700" rtl="0" algn="l">
              <a:lnSpc>
                <a:spcPct val="90000"/>
              </a:lnSpc>
              <a:spcBef>
                <a:spcPts val="400"/>
              </a:spcBef>
              <a:spcAft>
                <a:spcPts val="0"/>
              </a:spcAft>
              <a:buClr>
                <a:schemeClr val="dk1"/>
              </a:buClr>
              <a:buSzPts val="1200"/>
              <a:buChar char="○"/>
            </a:pPr>
            <a:r>
              <a:rPr lang="en" sz="1200"/>
              <a:t>Assumption for most statistical inference</a:t>
            </a:r>
            <a:endParaRPr/>
          </a:p>
          <a:p>
            <a:pPr indent="-177800" lvl="1" marL="520700" rtl="0" algn="l">
              <a:lnSpc>
                <a:spcPct val="90000"/>
              </a:lnSpc>
              <a:spcBef>
                <a:spcPts val="400"/>
              </a:spcBef>
              <a:spcAft>
                <a:spcPts val="1200"/>
              </a:spcAft>
              <a:buClr>
                <a:schemeClr val="dk1"/>
              </a:buClr>
              <a:buSzPts val="1200"/>
              <a:buChar char="○"/>
            </a:pPr>
            <a:r>
              <a:rPr lang="en" sz="1200"/>
              <a:t>Assumption for many statistical test</a:t>
            </a:r>
            <a:endParaRPr/>
          </a:p>
        </p:txBody>
      </p:sp>
      <p:pic>
        <p:nvPicPr>
          <p:cNvPr id="197" name="Google Shape;197;p33"/>
          <p:cNvPicPr preferRelativeResize="0"/>
          <p:nvPr/>
        </p:nvPicPr>
        <p:blipFill rotWithShape="1">
          <a:blip r:embed="rId3">
            <a:alphaModFix/>
          </a:blip>
          <a:srcRect b="0" l="0" r="0" t="0"/>
          <a:stretch/>
        </p:blipFill>
        <p:spPr>
          <a:xfrm>
            <a:off x="4053901" y="1491615"/>
            <a:ext cx="4689910" cy="2262882"/>
          </a:xfrm>
          <a:prstGeom prst="rect">
            <a:avLst/>
          </a:prstGeom>
          <a:noFill/>
          <a:ln>
            <a:noFill/>
          </a:ln>
        </p:spPr>
      </p:pic>
      <p:grpSp>
        <p:nvGrpSpPr>
          <p:cNvPr id="198" name="Google Shape;198;p33"/>
          <p:cNvGrpSpPr/>
          <p:nvPr/>
        </p:nvGrpSpPr>
        <p:grpSpPr>
          <a:xfrm>
            <a:off x="8414835" y="-14"/>
            <a:ext cx="729499" cy="1451605"/>
            <a:chOff x="10918968" y="713059"/>
            <a:chExt cx="1272900" cy="2532900"/>
          </a:xfrm>
        </p:grpSpPr>
        <p:sp>
          <p:nvSpPr>
            <p:cNvPr id="199" name="Google Shape;199;p33"/>
            <p:cNvSpPr/>
            <p:nvPr/>
          </p:nvSpPr>
          <p:spPr>
            <a:xfrm rot="2700000">
              <a:off x="11052660" y="2120011"/>
              <a:ext cx="645306" cy="645306"/>
            </a:xfrm>
            <a:prstGeom prst="rect">
              <a:avLst/>
            </a:prstGeom>
            <a:solidFill>
              <a:schemeClr val="accent4">
                <a:alpha val="2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0" name="Google Shape;200;p33"/>
            <p:cNvSpPr/>
            <p:nvPr/>
          </p:nvSpPr>
          <p:spPr>
            <a:xfrm rot="-5400000">
              <a:off x="10288968" y="1343059"/>
              <a:ext cx="2532900" cy="1272900"/>
            </a:xfrm>
            <a:prstGeom prst="triangle">
              <a:avLst>
                <a:gd fmla="val 50000" name="adj"/>
              </a:avLst>
            </a:prstGeom>
            <a:solidFill>
              <a:schemeClr val="accent4">
                <a:alpha val="2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201" name="Google Shape;201;p33"/>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2" name="Google Shape;202;p33"/>
          <p:cNvSpPr/>
          <p:nvPr/>
        </p:nvSpPr>
        <p:spPr>
          <a:xfrm>
            <a:off x="2199032" y="198782"/>
            <a:ext cx="2601600" cy="2601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3" name="Google Shape;203;p33"/>
          <p:cNvSpPr/>
          <p:nvPr/>
        </p:nvSpPr>
        <p:spPr>
          <a:xfrm>
            <a:off x="1014227" y="3912119"/>
            <a:ext cx="7859400" cy="58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1100">
                <a:solidFill>
                  <a:srgbClr val="000000"/>
                </a:solidFill>
                <a:latin typeface="Arial"/>
                <a:ea typeface="Arial"/>
                <a:cs typeface="Arial"/>
                <a:sym typeface="Arial"/>
              </a:rPr>
              <a:t>It is a capital mistake to theorize before one has data.</a:t>
            </a:r>
            <a:br>
              <a:rPr b="0" i="1" lang="en" sz="1100">
                <a:solidFill>
                  <a:srgbClr val="515151"/>
                </a:solidFill>
                <a:latin typeface="Arial"/>
                <a:ea typeface="Arial"/>
                <a:cs typeface="Arial"/>
                <a:sym typeface="Arial"/>
              </a:rPr>
            </a:br>
            <a:r>
              <a:rPr b="0" i="1" lang="en" sz="1100">
                <a:solidFill>
                  <a:srgbClr val="515151"/>
                </a:solidFill>
                <a:latin typeface="Arial"/>
                <a:ea typeface="Arial"/>
                <a:cs typeface="Arial"/>
                <a:sym typeface="Arial"/>
              </a:rPr>
              <a:t>Sir Arthur Ignatius Conan Doyle</a:t>
            </a:r>
            <a:endParaRPr b="0" i="0" sz="1100">
              <a:solidFill>
                <a:srgbClr val="515151"/>
              </a:solidFill>
              <a:latin typeface="Roboto"/>
              <a:ea typeface="Roboto"/>
              <a:cs typeface="Roboto"/>
              <a:sym typeface="Roboto"/>
            </a:endParaRPr>
          </a:p>
          <a:p>
            <a:pPr indent="0" lvl="0" marL="0" marR="0" rtl="0" algn="l">
              <a:spcBef>
                <a:spcPts val="0"/>
              </a:spcBef>
              <a:spcAft>
                <a:spcPts val="0"/>
              </a:spcAft>
              <a:buNone/>
            </a:pPr>
            <a:r>
              <a:rPr b="0" i="1" lang="en" sz="1100">
                <a:solidFill>
                  <a:srgbClr val="515151"/>
                </a:solidFill>
                <a:latin typeface="Arial"/>
                <a:ea typeface="Arial"/>
                <a:cs typeface="Arial"/>
                <a:sym typeface="Arial"/>
              </a:rPr>
              <a:t>(1859 – 1930, Scottish physician and writer, most noted for his stories about Sherlock Holmes)</a:t>
            </a:r>
            <a:endParaRPr sz="1100"/>
          </a:p>
        </p:txBody>
      </p:sp>
      <p:sp>
        <p:nvSpPr>
          <p:cNvPr id="204" name="Google Shape;204;p33"/>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rmAutofit lnSpcReduction="2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05" name="Google Shape;205;p33"/>
          <p:cNvSpPr txBox="1"/>
          <p:nvPr>
            <p:ph idx="10" type="dt"/>
          </p:nvPr>
        </p:nvSpPr>
        <p:spPr>
          <a:xfrm>
            <a:off x="471488" y="3575447"/>
            <a:ext cx="1543200" cy="205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24/03/2025</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1" name="Google Shape;591;p87"/>
          <p:cNvPicPr preferRelativeResize="0"/>
          <p:nvPr/>
        </p:nvPicPr>
        <p:blipFill>
          <a:blip r:embed="rId3">
            <a:alphaModFix/>
          </a:blip>
          <a:stretch>
            <a:fillRect/>
          </a:stretch>
        </p:blipFill>
        <p:spPr>
          <a:xfrm>
            <a:off x="1999450" y="181675"/>
            <a:ext cx="5571226" cy="3979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8"/>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SAMPLING VARIABILITY FOR MEAN</a:t>
            </a:r>
            <a:endParaRPr/>
          </a:p>
          <a:p>
            <a:pPr indent="0" lvl="0" marL="0" rtl="0" algn="l">
              <a:spcBef>
                <a:spcPts val="0"/>
              </a:spcBef>
              <a:spcAft>
                <a:spcPts val="0"/>
              </a:spcAft>
              <a:buNone/>
            </a:pPr>
            <a:r>
              <a:t/>
            </a:r>
            <a:endParaRPr/>
          </a:p>
        </p:txBody>
      </p:sp>
      <p:sp>
        <p:nvSpPr>
          <p:cNvPr id="597" name="Google Shape;597;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Confidence interval for mean</a:t>
            </a:r>
            <a:endParaRPr/>
          </a:p>
          <a:p>
            <a:pPr indent="0" lvl="0" marL="0" rtl="0" algn="l">
              <a:spcBef>
                <a:spcPts val="0"/>
              </a:spcBef>
              <a:spcAft>
                <a:spcPts val="0"/>
              </a:spcAft>
              <a:buNone/>
            </a:pPr>
            <a:r>
              <a:t/>
            </a:r>
            <a:endParaRPr/>
          </a:p>
        </p:txBody>
      </p:sp>
      <p:sp>
        <p:nvSpPr>
          <p:cNvPr id="603" name="Google Shape;603;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en" sz="1100">
                <a:solidFill>
                  <a:schemeClr val="dk1"/>
                </a:solidFill>
              </a:rPr>
              <a:t>Sample statistics (like the </a:t>
            </a:r>
            <a:r>
              <a:rPr b="1" lang="en" sz="1100">
                <a:solidFill>
                  <a:schemeClr val="dk1"/>
                </a:solidFill>
              </a:rPr>
              <a:t>mean</a:t>
            </a:r>
            <a:r>
              <a:rPr lang="en" sz="1100">
                <a:solidFill>
                  <a:schemeClr val="dk1"/>
                </a:solidFill>
              </a:rPr>
              <a:t>) vary from sample to sample.</a:t>
            </a:r>
            <a:br>
              <a:rPr lang="en"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This variability is called </a:t>
            </a:r>
            <a:r>
              <a:rPr b="1" lang="en" sz="1100">
                <a:solidFill>
                  <a:schemeClr val="dk1"/>
                </a:solidFill>
              </a:rPr>
              <a:t>sampling variability</a:t>
            </a:r>
            <a:r>
              <a:rPr lang="en" sz="1100">
                <a:solidFill>
                  <a:schemeClr val="dk1"/>
                </a:solidFill>
              </a:rPr>
              <a:t>.</a:t>
            </a:r>
            <a:br>
              <a:rPr lang="en"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Larger samples tend to produce more </a:t>
            </a:r>
            <a:r>
              <a:rPr b="1" lang="en" sz="1100">
                <a:solidFill>
                  <a:schemeClr val="dk1"/>
                </a:solidFill>
              </a:rPr>
              <a:t>stable estimates</a:t>
            </a:r>
            <a:r>
              <a:rPr lang="en" sz="1100">
                <a:solidFill>
                  <a:schemeClr val="dk1"/>
                </a:solidFill>
              </a:rPr>
              <a:t>.</a:t>
            </a:r>
            <a:br>
              <a:rPr lang="en"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a:t>
            </a:r>
            <a:r>
              <a:rPr b="1" lang="en" sz="1100">
                <a:solidFill>
                  <a:schemeClr val="dk1"/>
                </a:solidFill>
              </a:rPr>
              <a:t>standard error</a:t>
            </a:r>
            <a:r>
              <a:rPr lang="en" sz="1100">
                <a:solidFill>
                  <a:schemeClr val="dk1"/>
                </a:solidFill>
              </a:rPr>
              <a:t> quantifies the typical amount a sample mean differs from the population mean.</a:t>
            </a:r>
            <a:br>
              <a:rPr lang="en" sz="1100">
                <a:solidFill>
                  <a:schemeClr val="dk1"/>
                </a:solidFill>
              </a:rPr>
            </a:b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Formula:</a:t>
            </a:r>
            <a:endParaRPr b="1" sz="1100">
              <a:solidFill>
                <a:schemeClr val="dk1"/>
              </a:solidFill>
            </a:endParaRPr>
          </a:p>
          <a:p>
            <a:pPr indent="0" lvl="0" marL="0" rtl="0" algn="l">
              <a:spcBef>
                <a:spcPts val="1200"/>
              </a:spcBef>
              <a:spcAft>
                <a:spcPts val="1200"/>
              </a:spcAft>
              <a:buNone/>
            </a:pPr>
            <a:r>
              <a:rPr lang="en" sz="1100">
                <a:solidFill>
                  <a:schemeClr val="dk1"/>
                </a:solidFill>
              </a:rPr>
              <a:t>SE = s / √n</a:t>
            </a:r>
            <a:endParaRPr/>
          </a:p>
        </p:txBody>
      </p:sp>
      <p:sp>
        <p:nvSpPr>
          <p:cNvPr id="604" name="Google Shape;604;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Confidence interval for mean</a:t>
            </a:r>
            <a:endParaRPr/>
          </a:p>
        </p:txBody>
      </p:sp>
      <p:sp>
        <p:nvSpPr>
          <p:cNvPr id="610" name="Google Shape;610;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a:solidFill>
                  <a:schemeClr val="dk1"/>
                </a:solidFill>
              </a:rPr>
              <a:t>A </a:t>
            </a:r>
            <a:r>
              <a:rPr b="1" lang="en" sz="1100">
                <a:solidFill>
                  <a:schemeClr val="dk1"/>
                </a:solidFill>
              </a:rPr>
              <a:t>confidence interval (CI)</a:t>
            </a:r>
            <a:r>
              <a:rPr lang="en" sz="1100">
                <a:solidFill>
                  <a:schemeClr val="dk1"/>
                </a:solidFill>
              </a:rPr>
              <a:t> provides a range of values likely to contain the </a:t>
            </a:r>
            <a:r>
              <a:rPr b="1" lang="en" sz="1100">
                <a:solidFill>
                  <a:schemeClr val="dk1"/>
                </a:solidFill>
              </a:rPr>
              <a:t>true population mean</a:t>
            </a:r>
            <a:r>
              <a:rPr lang="en" sz="1100">
                <a:solidFill>
                  <a:schemeClr val="dk1"/>
                </a:solidFill>
              </a:rPr>
              <a:t>.</a:t>
            </a:r>
            <a:br>
              <a:rPr lang="en" sz="1100">
                <a:solidFill>
                  <a:schemeClr val="dk1"/>
                </a:solidFill>
              </a:rPr>
            </a:br>
            <a:endParaRPr sz="11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It accounts for </a:t>
            </a:r>
            <a:r>
              <a:rPr b="1" lang="en" sz="1100">
                <a:solidFill>
                  <a:schemeClr val="dk1"/>
                </a:solidFill>
              </a:rPr>
              <a:t>sampling variability</a:t>
            </a:r>
            <a:r>
              <a:rPr lang="en" sz="1100">
                <a:solidFill>
                  <a:schemeClr val="dk1"/>
                </a:solidFill>
              </a:rPr>
              <a:t>.</a:t>
            </a:r>
            <a:br>
              <a:rPr lang="en" sz="1100">
                <a:solidFill>
                  <a:schemeClr val="dk1"/>
                </a:solidFill>
              </a:rPr>
            </a:br>
            <a:endParaRPr sz="11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A </a:t>
            </a:r>
            <a:r>
              <a:rPr b="1" lang="en" sz="1100">
                <a:solidFill>
                  <a:schemeClr val="dk1"/>
                </a:solidFill>
              </a:rPr>
              <a:t>95% confidence interval</a:t>
            </a:r>
            <a:r>
              <a:rPr lang="en" sz="1100">
                <a:solidFill>
                  <a:schemeClr val="dk1"/>
                </a:solidFill>
              </a:rPr>
              <a:t> means: If we took many samples, about 95% of the intervals would contain the true mean.</a:t>
            </a:r>
            <a:endParaRPr sz="1100">
              <a:solidFill>
                <a:schemeClr val="dk1"/>
              </a:solidFill>
            </a:endParaRPr>
          </a:p>
          <a:p>
            <a:pPr indent="0" lvl="0" marL="0" rtl="0" algn="l">
              <a:spcBef>
                <a:spcPts val="1200"/>
              </a:spcBef>
              <a:spcAft>
                <a:spcPts val="1200"/>
              </a:spcAft>
              <a:buNone/>
            </a:pPr>
            <a:r>
              <a:t/>
            </a:r>
            <a:endParaRPr/>
          </a:p>
        </p:txBody>
      </p:sp>
      <p:sp>
        <p:nvSpPr>
          <p:cNvPr id="611" name="Google Shape;611;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2000"/>
              <a:t>95% Confidence Interval Formula</a:t>
            </a:r>
            <a:endParaRPr sz="2000"/>
          </a:p>
        </p:txBody>
      </p:sp>
      <p:sp>
        <p:nvSpPr>
          <p:cNvPr id="617" name="Google Shape;617;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8" name="Google Shape;618;p91"/>
          <p:cNvPicPr preferRelativeResize="0"/>
          <p:nvPr/>
        </p:nvPicPr>
        <p:blipFill>
          <a:blip r:embed="rId3">
            <a:alphaModFix/>
          </a:blip>
          <a:stretch>
            <a:fillRect/>
          </a:stretch>
        </p:blipFill>
        <p:spPr>
          <a:xfrm>
            <a:off x="402200" y="1017727"/>
            <a:ext cx="7274400" cy="2774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2000"/>
              <a:t>95% Confidence Interval Formula</a:t>
            </a:r>
            <a:endParaRPr/>
          </a:p>
        </p:txBody>
      </p:sp>
      <p:sp>
        <p:nvSpPr>
          <p:cNvPr id="624" name="Google Shape;624;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en" sz="1100">
                <a:solidFill>
                  <a:schemeClr val="dk1"/>
                </a:solidFill>
              </a:rPr>
              <a:t>Example</a:t>
            </a:r>
            <a:endParaRPr/>
          </a:p>
        </p:txBody>
      </p:sp>
      <p:sp>
        <p:nvSpPr>
          <p:cNvPr id="625" name="Google Shape;625;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26" name="Google Shape;626;p92"/>
          <p:cNvPicPr preferRelativeResize="0"/>
          <p:nvPr/>
        </p:nvPicPr>
        <p:blipFill rotWithShape="1">
          <a:blip r:embed="rId3">
            <a:alphaModFix/>
          </a:blip>
          <a:srcRect b="80213" l="0" r="43722" t="0"/>
          <a:stretch/>
        </p:blipFill>
        <p:spPr>
          <a:xfrm>
            <a:off x="661200" y="2282200"/>
            <a:ext cx="2791600" cy="1017726"/>
          </a:xfrm>
          <a:prstGeom prst="rect">
            <a:avLst/>
          </a:prstGeom>
          <a:noFill/>
          <a:ln>
            <a:noFill/>
          </a:ln>
        </p:spPr>
      </p:pic>
      <p:pic>
        <p:nvPicPr>
          <p:cNvPr id="627" name="Google Shape;627;p92"/>
          <p:cNvPicPr preferRelativeResize="0"/>
          <p:nvPr/>
        </p:nvPicPr>
        <p:blipFill rotWithShape="1">
          <a:blip r:embed="rId3">
            <a:alphaModFix/>
          </a:blip>
          <a:srcRect b="0" l="0" r="0" t="46085"/>
          <a:stretch/>
        </p:blipFill>
        <p:spPr>
          <a:xfrm>
            <a:off x="3811150" y="1453937"/>
            <a:ext cx="4960299" cy="27730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3" name="Google Shape;633;p93"/>
          <p:cNvSpPr txBox="1"/>
          <p:nvPr>
            <p:ph idx="1" type="body"/>
          </p:nvPr>
        </p:nvSpPr>
        <p:spPr>
          <a:xfrm>
            <a:off x="311700" y="1152475"/>
            <a:ext cx="8520600" cy="25398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Clr>
                <a:schemeClr val="dk1"/>
              </a:buClr>
              <a:buSzPts val="1100"/>
              <a:buChar char="●"/>
            </a:pPr>
            <a:r>
              <a:rPr lang="en" sz="1100">
                <a:solidFill>
                  <a:schemeClr val="dk1"/>
                </a:solidFill>
              </a:rPr>
              <a:t>We are </a:t>
            </a:r>
            <a:r>
              <a:rPr b="1" lang="en" sz="1100">
                <a:solidFill>
                  <a:schemeClr val="dk1"/>
                </a:solidFill>
              </a:rPr>
              <a:t>95% confident</a:t>
            </a:r>
            <a:r>
              <a:rPr lang="en" sz="1100">
                <a:solidFill>
                  <a:schemeClr val="dk1"/>
                </a:solidFill>
              </a:rPr>
              <a:t> the true mean study hours lie between </a:t>
            </a:r>
            <a:r>
              <a:rPr b="1" lang="en" sz="1100">
                <a:solidFill>
                  <a:schemeClr val="dk1"/>
                </a:solidFill>
              </a:rPr>
              <a:t>13.76</a:t>
            </a:r>
            <a:r>
              <a:rPr lang="en" sz="1100">
                <a:solidFill>
                  <a:schemeClr val="dk1"/>
                </a:solidFill>
              </a:rPr>
              <a:t> and </a:t>
            </a:r>
            <a:r>
              <a:rPr b="1" lang="en" sz="1100">
                <a:solidFill>
                  <a:schemeClr val="dk1"/>
                </a:solidFill>
              </a:rPr>
              <a:t>16.24</a:t>
            </a:r>
            <a:r>
              <a:rPr lang="en" sz="1100">
                <a:solidFill>
                  <a:schemeClr val="dk1"/>
                </a:solidFill>
              </a:rPr>
              <a:t> hours.</a:t>
            </a:r>
            <a:br>
              <a:rPr lang="en"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This range reflects the </a:t>
            </a:r>
            <a:r>
              <a:rPr b="1" lang="en" sz="1100">
                <a:solidFill>
                  <a:schemeClr val="dk1"/>
                </a:solidFill>
              </a:rPr>
              <a:t>uncertainty</a:t>
            </a:r>
            <a:r>
              <a:rPr lang="en" sz="1100">
                <a:solidFill>
                  <a:schemeClr val="dk1"/>
                </a:solidFill>
              </a:rPr>
              <a:t> due to sampling variability.</a:t>
            </a:r>
            <a:br>
              <a:rPr lang="en"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Larger samples → smaller SE → </a:t>
            </a:r>
            <a:r>
              <a:rPr b="1" lang="en" sz="1100">
                <a:solidFill>
                  <a:schemeClr val="dk1"/>
                </a:solidFill>
              </a:rPr>
              <a:t>narrower CI</a:t>
            </a:r>
            <a:r>
              <a:rPr lang="en" sz="1100">
                <a:solidFill>
                  <a:schemeClr val="dk1"/>
                </a:solidFill>
              </a:rPr>
              <a:t> → more precise estimate.</a:t>
            </a:r>
            <a:endParaRPr/>
          </a:p>
        </p:txBody>
      </p:sp>
      <p:sp>
        <p:nvSpPr>
          <p:cNvPr id="634" name="Google Shape;634;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pic>
        <p:nvPicPr>
          <p:cNvPr id="640" name="Google Shape;640;p94"/>
          <p:cNvPicPr preferRelativeResize="0"/>
          <p:nvPr/>
        </p:nvPicPr>
        <p:blipFill>
          <a:blip r:embed="rId3">
            <a:alphaModFix/>
          </a:blip>
          <a:stretch>
            <a:fillRect/>
          </a:stretch>
        </p:blipFill>
        <p:spPr>
          <a:xfrm>
            <a:off x="447625" y="265950"/>
            <a:ext cx="2323925" cy="3784675"/>
          </a:xfrm>
          <a:prstGeom prst="rect">
            <a:avLst/>
          </a:prstGeom>
          <a:noFill/>
          <a:ln>
            <a:noFill/>
          </a:ln>
        </p:spPr>
      </p:pic>
      <p:pic>
        <p:nvPicPr>
          <p:cNvPr id="641" name="Google Shape;641;p94"/>
          <p:cNvPicPr preferRelativeResize="0"/>
          <p:nvPr/>
        </p:nvPicPr>
        <p:blipFill>
          <a:blip r:embed="rId4">
            <a:alphaModFix/>
          </a:blip>
          <a:stretch>
            <a:fillRect/>
          </a:stretch>
        </p:blipFill>
        <p:spPr>
          <a:xfrm>
            <a:off x="3696050" y="1390025"/>
            <a:ext cx="3086100" cy="1714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5"/>
          <p:cNvSpPr txBox="1"/>
          <p:nvPr>
            <p:ph type="title"/>
          </p:nvPr>
        </p:nvSpPr>
        <p:spPr>
          <a:xfrm>
            <a:off x="585271" y="1318650"/>
            <a:ext cx="7787100" cy="535200"/>
          </a:xfrm>
          <a:prstGeom prst="rect">
            <a:avLst/>
          </a:prstGeom>
          <a:noFill/>
          <a:ln>
            <a:noFill/>
          </a:ln>
        </p:spPr>
        <p:txBody>
          <a:bodyPr anchorCtr="0" anchor="t" bIns="68575" lIns="68575" spcFirstLastPara="1" rIns="68575" wrap="square" tIns="68575">
            <a:normAutofit/>
          </a:bodyPr>
          <a:lstStyle/>
          <a:p>
            <a:pPr indent="0" lvl="0" marL="0" rtl="0" algn="l">
              <a:lnSpc>
                <a:spcPct val="90000"/>
              </a:lnSpc>
              <a:spcBef>
                <a:spcPts val="0"/>
              </a:spcBef>
              <a:spcAft>
                <a:spcPts val="0"/>
              </a:spcAft>
              <a:buClr>
                <a:schemeClr val="dk1"/>
              </a:buClr>
              <a:buSzPts val="2000"/>
              <a:buFont typeface="Calibri"/>
              <a:buNone/>
            </a:pPr>
            <a:r>
              <a:rPr lang="en"/>
              <a:t>THANK YOU</a:t>
            </a:r>
            <a:endParaRPr/>
          </a:p>
        </p:txBody>
      </p:sp>
      <p:sp>
        <p:nvSpPr>
          <p:cNvPr id="647" name="Google Shape;647;p95"/>
          <p:cNvSpPr txBox="1"/>
          <p:nvPr>
            <p:ph idx="12" type="sldNum"/>
          </p:nvPr>
        </p:nvSpPr>
        <p:spPr>
          <a:xfrm>
            <a:off x="8536302" y="4749851"/>
            <a:ext cx="548700" cy="393600"/>
          </a:xfrm>
          <a:prstGeom prst="rect">
            <a:avLst/>
          </a:prstGeom>
          <a:noFill/>
          <a:ln>
            <a:noFill/>
          </a:ln>
        </p:spPr>
        <p:txBody>
          <a:bodyPr anchorCtr="0" anchor="ctr" bIns="68575" lIns="68575" spcFirstLastPara="1" rIns="68575" wrap="square" tIns="68575">
            <a:normAutofit/>
          </a:bodyPr>
          <a:lstStyle/>
          <a:p>
            <a:pPr indent="0" lvl="0" marL="0" rtl="0" algn="r">
              <a:spcBef>
                <a:spcPts val="0"/>
              </a:spcBef>
              <a:spcAft>
                <a:spcPts val="0"/>
              </a:spcAft>
              <a:buClr>
                <a:srgbClr val="888888"/>
              </a:buClr>
              <a:buSzPts val="900"/>
              <a:buFont typeface="Calibri"/>
              <a:buNone/>
            </a:pPr>
            <a:fld id="{00000000-1234-1234-1234-123412341234}" type="slidenum">
              <a:rPr lang="en"/>
              <a:t>‹#›</a:t>
            </a:fld>
            <a:endParaRPr/>
          </a:p>
        </p:txBody>
      </p:sp>
      <p:sp>
        <p:nvSpPr>
          <p:cNvPr id="648" name="Google Shape;648;p95"/>
          <p:cNvSpPr txBox="1"/>
          <p:nvPr/>
        </p:nvSpPr>
        <p:spPr>
          <a:xfrm>
            <a:off x="1436273" y="1724949"/>
            <a:ext cx="6768900" cy="869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en" sz="1100">
                <a:solidFill>
                  <a:schemeClr val="dk1"/>
                </a:solidFill>
                <a:latin typeface="Calibri"/>
                <a:ea typeface="Calibri"/>
                <a:cs typeface="Calibri"/>
                <a:sym typeface="Calibri"/>
              </a:rPr>
              <a:t>Muhammad Adil ZA, Assoc Prof Dr</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i="1" lang="en" sz="800">
                <a:solidFill>
                  <a:schemeClr val="dk1"/>
                </a:solidFill>
                <a:latin typeface="Calibri"/>
                <a:ea typeface="Calibri"/>
                <a:cs typeface="Calibri"/>
                <a:sym typeface="Calibri"/>
              </a:rPr>
              <a:t>MBBS,PGDIS (IIUM) DLSHTM,MSc (Lon) MPH,DrPH (UPM) AM (Mal) FRSPH (UK)</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b="1" lang="en" sz="1100">
                <a:solidFill>
                  <a:schemeClr val="dk1"/>
                </a:solidFill>
                <a:latin typeface="Calibri"/>
                <a:ea typeface="Calibri"/>
                <a:cs typeface="Calibri"/>
                <a:sym typeface="Calibri"/>
              </a:rPr>
              <a:t>Deputy Dean (Research, Innovation &amp; Development), Kulliyyah of Medicine , IIUM </a:t>
            </a:r>
            <a:r>
              <a:rPr lang="en" sz="1100">
                <a:solidFill>
                  <a:schemeClr val="dk1"/>
                </a:solidFill>
                <a:latin typeface="Calibri"/>
                <a:ea typeface="Calibri"/>
                <a:cs typeface="Calibri"/>
                <a:sym typeface="Calibri"/>
              </a:rPr>
              <a:t> </a:t>
            </a:r>
            <a:r>
              <a:rPr lang="en" sz="1100" u="sng">
                <a:solidFill>
                  <a:schemeClr val="hlink"/>
                </a:solidFill>
                <a:latin typeface="Calibri"/>
                <a:ea typeface="Calibri"/>
                <a:cs typeface="Calibri"/>
                <a:sym typeface="Calibri"/>
                <a:hlinkClick r:id="rId3"/>
              </a:rPr>
              <a:t>adilza@iium.edu.my</a:t>
            </a:r>
            <a:endParaRPr sz="1100" u="sng">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b="1" lang="en" sz="1100">
                <a:solidFill>
                  <a:schemeClr val="dk1"/>
                </a:solidFill>
                <a:latin typeface="Calibri"/>
                <a:ea typeface="Calibri"/>
                <a:cs typeface="Calibri"/>
                <a:sym typeface="Calibri"/>
              </a:rPr>
              <a:t>Adjunct Professor, Universiti Islam Malaysia</a:t>
            </a:r>
            <a:endParaRPr b="1" sz="11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b="1" lang="en" sz="1100">
                <a:solidFill>
                  <a:schemeClr val="dk1"/>
                </a:solidFill>
                <a:latin typeface="Calibri"/>
                <a:ea typeface="Calibri"/>
                <a:cs typeface="Calibri"/>
                <a:sym typeface="Calibri"/>
              </a:rPr>
              <a:t>Research Fellow, Faculty of Medicine, Universitas Muhammadiyah Yogyakarta </a:t>
            </a:r>
            <a:r>
              <a:rPr lang="en" sz="1100" u="sng">
                <a:solidFill>
                  <a:schemeClr val="hlink"/>
                </a:solidFill>
                <a:latin typeface="Calibri"/>
                <a:ea typeface="Calibri"/>
                <a:cs typeface="Calibri"/>
                <a:sym typeface="Calibri"/>
                <a:hlinkClick r:id="rId4"/>
              </a:rPr>
              <a:t>muhammad.adil@umy.ac.id</a:t>
            </a:r>
            <a:r>
              <a:rPr lang="en" sz="1100">
                <a:solidFill>
                  <a:schemeClr val="hlink"/>
                </a:solidFill>
                <a:highlight>
                  <a:schemeClr val="lt1"/>
                </a:highlight>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649" name="Google Shape;649;p95"/>
          <p:cNvPicPr preferRelativeResize="0"/>
          <p:nvPr/>
        </p:nvPicPr>
        <p:blipFill rotWithShape="1">
          <a:blip r:embed="rId5">
            <a:alphaModFix/>
          </a:blip>
          <a:srcRect b="0" l="0" r="0" t="0"/>
          <a:stretch/>
        </p:blipFill>
        <p:spPr>
          <a:xfrm>
            <a:off x="578750" y="1708175"/>
            <a:ext cx="886475" cy="886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Distribution of data</a:t>
            </a:r>
            <a:endParaRPr/>
          </a:p>
        </p:txBody>
      </p:sp>
      <p:sp>
        <p:nvSpPr>
          <p:cNvPr id="211" name="Google Shape;211;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a:t>24/03/2025</a:t>
            </a:r>
            <a:endParaRPr/>
          </a:p>
        </p:txBody>
      </p:sp>
      <p:sp>
        <p:nvSpPr>
          <p:cNvPr id="212" name="Google Shape;212;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grpSp>
        <p:nvGrpSpPr>
          <p:cNvPr id="213" name="Google Shape;213;p34"/>
          <p:cNvGrpSpPr/>
          <p:nvPr/>
        </p:nvGrpSpPr>
        <p:grpSpPr>
          <a:xfrm>
            <a:off x="4629150" y="1369219"/>
            <a:ext cx="3886200" cy="3263477"/>
            <a:chOff x="0" y="0"/>
            <a:chExt cx="5181600" cy="4351303"/>
          </a:xfrm>
        </p:grpSpPr>
        <p:cxnSp>
          <p:nvCxnSpPr>
            <p:cNvPr id="214" name="Google Shape;214;p34"/>
            <p:cNvCxnSpPr/>
            <p:nvPr/>
          </p:nvCxnSpPr>
          <p:spPr>
            <a:xfrm>
              <a:off x="0" y="0"/>
              <a:ext cx="5181600" cy="0"/>
            </a:xfrm>
            <a:prstGeom prst="straightConnector1">
              <a:avLst/>
            </a:prstGeom>
            <a:solidFill>
              <a:srgbClr val="4372C3"/>
            </a:solidFill>
            <a:ln cap="flat" cmpd="sng" w="9525">
              <a:solidFill>
                <a:srgbClr val="4372C3"/>
              </a:solidFill>
              <a:prstDash val="solid"/>
              <a:miter lim="800000"/>
              <a:headEnd len="sm" w="sm" type="none"/>
              <a:tailEnd len="sm" w="sm" type="none"/>
            </a:ln>
          </p:spPr>
        </p:cxnSp>
        <p:sp>
          <p:nvSpPr>
            <p:cNvPr id="215" name="Google Shape;215;p34"/>
            <p:cNvSpPr/>
            <p:nvPr/>
          </p:nvSpPr>
          <p:spPr>
            <a:xfrm>
              <a:off x="0" y="0"/>
              <a:ext cx="5181600" cy="1087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 name="Google Shape;216;p34"/>
            <p:cNvSpPr txBox="1"/>
            <p:nvPr/>
          </p:nvSpPr>
          <p:spPr>
            <a:xfrm>
              <a:off x="0" y="0"/>
              <a:ext cx="5181600" cy="1087800"/>
            </a:xfrm>
            <a:prstGeom prst="rect">
              <a:avLst/>
            </a:prstGeom>
            <a:noFill/>
            <a:ln>
              <a:noFill/>
            </a:ln>
          </p:spPr>
          <p:txBody>
            <a:bodyPr anchorCtr="0" anchor="t" bIns="77150" lIns="77150" spcFirstLastPara="1" rIns="77150" wrap="square" tIns="77150">
              <a:noAutofit/>
            </a:bodyPr>
            <a:lstStyle/>
            <a:p>
              <a:pPr indent="0" lvl="0" marL="0" marR="0" rtl="0" algn="l">
                <a:lnSpc>
                  <a:spcPct val="90000"/>
                </a:lnSpc>
                <a:spcBef>
                  <a:spcPts val="0"/>
                </a:spcBef>
                <a:spcAft>
                  <a:spcPts val="0"/>
                </a:spcAft>
                <a:buClr>
                  <a:schemeClr val="dk1"/>
                </a:buClr>
                <a:buSzPts val="2000"/>
                <a:buFont typeface="Calibri"/>
                <a:buNone/>
              </a:pPr>
              <a:r>
                <a:rPr lang="en" sz="2000">
                  <a:solidFill>
                    <a:schemeClr val="dk1"/>
                  </a:solidFill>
                  <a:latin typeface="Calibri"/>
                  <a:ea typeface="Calibri"/>
                  <a:cs typeface="Calibri"/>
                  <a:sym typeface="Calibri"/>
                </a:rPr>
                <a:t>Applicable to numerical value </a:t>
              </a:r>
              <a:endParaRPr sz="1100"/>
            </a:p>
          </p:txBody>
        </p:sp>
        <p:cxnSp>
          <p:nvCxnSpPr>
            <p:cNvPr id="217" name="Google Shape;217;p34"/>
            <p:cNvCxnSpPr/>
            <p:nvPr/>
          </p:nvCxnSpPr>
          <p:spPr>
            <a:xfrm>
              <a:off x="0" y="1087834"/>
              <a:ext cx="5181600" cy="0"/>
            </a:xfrm>
            <a:prstGeom prst="straightConnector1">
              <a:avLst/>
            </a:prstGeom>
            <a:solidFill>
              <a:srgbClr val="4372C3"/>
            </a:solidFill>
            <a:ln cap="flat" cmpd="sng" w="9525">
              <a:solidFill>
                <a:srgbClr val="4372C3"/>
              </a:solidFill>
              <a:prstDash val="solid"/>
              <a:miter lim="800000"/>
              <a:headEnd len="sm" w="sm" type="none"/>
              <a:tailEnd len="sm" w="sm" type="none"/>
            </a:ln>
          </p:spPr>
        </p:cxnSp>
        <p:sp>
          <p:nvSpPr>
            <p:cNvPr id="218" name="Google Shape;218;p34"/>
            <p:cNvSpPr/>
            <p:nvPr/>
          </p:nvSpPr>
          <p:spPr>
            <a:xfrm>
              <a:off x="0" y="1087834"/>
              <a:ext cx="5181600" cy="1087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 name="Google Shape;219;p34"/>
            <p:cNvSpPr txBox="1"/>
            <p:nvPr/>
          </p:nvSpPr>
          <p:spPr>
            <a:xfrm>
              <a:off x="0" y="1087834"/>
              <a:ext cx="5181600" cy="1087800"/>
            </a:xfrm>
            <a:prstGeom prst="rect">
              <a:avLst/>
            </a:prstGeom>
            <a:noFill/>
            <a:ln>
              <a:noFill/>
            </a:ln>
          </p:spPr>
          <p:txBody>
            <a:bodyPr anchorCtr="0" anchor="t" bIns="77150" lIns="77150" spcFirstLastPara="1" rIns="77150" wrap="square" tIns="77150">
              <a:noAutofit/>
            </a:bodyPr>
            <a:lstStyle/>
            <a:p>
              <a:pPr indent="0" lvl="0" marL="0" marR="0" rtl="0" algn="l">
                <a:lnSpc>
                  <a:spcPct val="90000"/>
                </a:lnSpc>
                <a:spcBef>
                  <a:spcPts val="0"/>
                </a:spcBef>
                <a:spcAft>
                  <a:spcPts val="0"/>
                </a:spcAft>
                <a:buClr>
                  <a:schemeClr val="dk1"/>
                </a:buClr>
                <a:buSzPts val="2000"/>
                <a:buFont typeface="Calibri"/>
                <a:buNone/>
              </a:pPr>
              <a:r>
                <a:rPr lang="en" sz="2000">
                  <a:solidFill>
                    <a:schemeClr val="dk1"/>
                  </a:solidFill>
                  <a:latin typeface="Calibri"/>
                  <a:ea typeface="Calibri"/>
                  <a:cs typeface="Calibri"/>
                  <a:sym typeface="Calibri"/>
                </a:rPr>
                <a:t>Discrete or Continuous data</a:t>
              </a:r>
              <a:endParaRPr sz="1100"/>
            </a:p>
          </p:txBody>
        </p:sp>
        <p:cxnSp>
          <p:nvCxnSpPr>
            <p:cNvPr id="220" name="Google Shape;220;p34"/>
            <p:cNvCxnSpPr/>
            <p:nvPr/>
          </p:nvCxnSpPr>
          <p:spPr>
            <a:xfrm>
              <a:off x="0" y="2175669"/>
              <a:ext cx="5181600" cy="0"/>
            </a:xfrm>
            <a:prstGeom prst="straightConnector1">
              <a:avLst/>
            </a:prstGeom>
            <a:solidFill>
              <a:srgbClr val="4372C3"/>
            </a:solidFill>
            <a:ln cap="flat" cmpd="sng" w="9525">
              <a:solidFill>
                <a:srgbClr val="4372C3"/>
              </a:solidFill>
              <a:prstDash val="solid"/>
              <a:miter lim="800000"/>
              <a:headEnd len="sm" w="sm" type="none"/>
              <a:tailEnd len="sm" w="sm" type="none"/>
            </a:ln>
          </p:spPr>
        </p:cxnSp>
        <p:sp>
          <p:nvSpPr>
            <p:cNvPr id="221" name="Google Shape;221;p34"/>
            <p:cNvSpPr/>
            <p:nvPr/>
          </p:nvSpPr>
          <p:spPr>
            <a:xfrm>
              <a:off x="0" y="2175669"/>
              <a:ext cx="5181600" cy="1087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 name="Google Shape;222;p34"/>
            <p:cNvSpPr txBox="1"/>
            <p:nvPr/>
          </p:nvSpPr>
          <p:spPr>
            <a:xfrm>
              <a:off x="0" y="2175669"/>
              <a:ext cx="5181600" cy="1087800"/>
            </a:xfrm>
            <a:prstGeom prst="rect">
              <a:avLst/>
            </a:prstGeom>
            <a:noFill/>
            <a:ln>
              <a:noFill/>
            </a:ln>
          </p:spPr>
          <p:txBody>
            <a:bodyPr anchorCtr="0" anchor="t" bIns="77150" lIns="77150" spcFirstLastPara="1" rIns="77150" wrap="square" tIns="77150">
              <a:noAutofit/>
            </a:bodyPr>
            <a:lstStyle/>
            <a:p>
              <a:pPr indent="0" lvl="0" marL="0" marR="0" rtl="0" algn="l">
                <a:lnSpc>
                  <a:spcPct val="90000"/>
                </a:lnSpc>
                <a:spcBef>
                  <a:spcPts val="0"/>
                </a:spcBef>
                <a:spcAft>
                  <a:spcPts val="0"/>
                </a:spcAft>
                <a:buClr>
                  <a:schemeClr val="dk1"/>
                </a:buClr>
                <a:buSzPts val="2000"/>
                <a:buFont typeface="Calibri"/>
                <a:buNone/>
              </a:pPr>
              <a:r>
                <a:rPr lang="en" sz="2000">
                  <a:solidFill>
                    <a:schemeClr val="dk1"/>
                  </a:solidFill>
                  <a:latin typeface="Calibri"/>
                  <a:ea typeface="Calibri"/>
                  <a:cs typeface="Calibri"/>
                  <a:sym typeface="Calibri"/>
                </a:rPr>
                <a:t>Discrete ~ </a:t>
              </a:r>
              <a:r>
                <a:rPr i="1" lang="en" sz="2000">
                  <a:solidFill>
                    <a:schemeClr val="dk1"/>
                  </a:solidFill>
                  <a:latin typeface="Calibri"/>
                  <a:ea typeface="Calibri"/>
                  <a:cs typeface="Calibri"/>
                  <a:sym typeface="Calibri"/>
                </a:rPr>
                <a:t>binomial, Poisson, Negative binomial, Multinomial etc</a:t>
              </a:r>
              <a:endParaRPr sz="2000">
                <a:solidFill>
                  <a:schemeClr val="dk1"/>
                </a:solidFill>
                <a:latin typeface="Calibri"/>
                <a:ea typeface="Calibri"/>
                <a:cs typeface="Calibri"/>
                <a:sym typeface="Calibri"/>
              </a:endParaRPr>
            </a:p>
          </p:txBody>
        </p:sp>
        <p:cxnSp>
          <p:nvCxnSpPr>
            <p:cNvPr id="223" name="Google Shape;223;p34"/>
            <p:cNvCxnSpPr/>
            <p:nvPr/>
          </p:nvCxnSpPr>
          <p:spPr>
            <a:xfrm>
              <a:off x="0" y="3263503"/>
              <a:ext cx="5181600" cy="0"/>
            </a:xfrm>
            <a:prstGeom prst="straightConnector1">
              <a:avLst/>
            </a:prstGeom>
            <a:solidFill>
              <a:srgbClr val="4372C3"/>
            </a:solidFill>
            <a:ln cap="flat" cmpd="sng" w="9525">
              <a:solidFill>
                <a:srgbClr val="4372C3"/>
              </a:solidFill>
              <a:prstDash val="solid"/>
              <a:miter lim="800000"/>
              <a:headEnd len="sm" w="sm" type="none"/>
              <a:tailEnd len="sm" w="sm" type="none"/>
            </a:ln>
          </p:spPr>
        </p:cxnSp>
        <p:sp>
          <p:nvSpPr>
            <p:cNvPr id="224" name="Google Shape;224;p34"/>
            <p:cNvSpPr/>
            <p:nvPr/>
          </p:nvSpPr>
          <p:spPr>
            <a:xfrm>
              <a:off x="0" y="3263503"/>
              <a:ext cx="5181600" cy="1087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 name="Google Shape;225;p34"/>
            <p:cNvSpPr txBox="1"/>
            <p:nvPr/>
          </p:nvSpPr>
          <p:spPr>
            <a:xfrm>
              <a:off x="0" y="3263503"/>
              <a:ext cx="5181600" cy="1087800"/>
            </a:xfrm>
            <a:prstGeom prst="rect">
              <a:avLst/>
            </a:prstGeom>
            <a:noFill/>
            <a:ln>
              <a:noFill/>
            </a:ln>
          </p:spPr>
          <p:txBody>
            <a:bodyPr anchorCtr="0" anchor="t" bIns="77150" lIns="77150" spcFirstLastPara="1" rIns="77150" wrap="square" tIns="77150">
              <a:noAutofit/>
            </a:bodyPr>
            <a:lstStyle/>
            <a:p>
              <a:pPr indent="0" lvl="0" marL="0" marR="0" rtl="0" algn="l">
                <a:lnSpc>
                  <a:spcPct val="90000"/>
                </a:lnSpc>
                <a:spcBef>
                  <a:spcPts val="0"/>
                </a:spcBef>
                <a:spcAft>
                  <a:spcPts val="0"/>
                </a:spcAft>
                <a:buClr>
                  <a:schemeClr val="dk1"/>
                </a:buClr>
                <a:buSzPts val="2000"/>
                <a:buFont typeface="Calibri"/>
                <a:buNone/>
              </a:pPr>
              <a:r>
                <a:rPr lang="en" sz="2000">
                  <a:solidFill>
                    <a:schemeClr val="dk1"/>
                  </a:solidFill>
                  <a:latin typeface="Calibri"/>
                  <a:ea typeface="Calibri"/>
                  <a:cs typeface="Calibri"/>
                  <a:sym typeface="Calibri"/>
                </a:rPr>
                <a:t>Continuous </a:t>
              </a:r>
              <a:r>
                <a:rPr i="1" lang="en" sz="2000">
                  <a:solidFill>
                    <a:schemeClr val="dk1"/>
                  </a:solidFill>
                  <a:latin typeface="Calibri"/>
                  <a:ea typeface="Calibri"/>
                  <a:cs typeface="Calibri"/>
                  <a:sym typeface="Calibri"/>
                </a:rPr>
                <a:t>~ Normal, t, F, Chi square</a:t>
              </a:r>
              <a:endParaRPr sz="2000">
                <a:solidFill>
                  <a:schemeClr val="dk1"/>
                </a:solidFill>
                <a:latin typeface="Calibri"/>
                <a:ea typeface="Calibri"/>
                <a:cs typeface="Calibri"/>
                <a:sym typeface="Calibri"/>
              </a:endParaRPr>
            </a:p>
          </p:txBody>
        </p:sp>
      </p:grpSp>
      <p:pic>
        <p:nvPicPr>
          <p:cNvPr descr="Understanding Different Types of Distributions You Will Encounter As A Data  Scientist | by Akshay Sharma | MyTake | Medium" id="226" name="Google Shape;226;p34"/>
          <p:cNvPicPr preferRelativeResize="0"/>
          <p:nvPr/>
        </p:nvPicPr>
        <p:blipFill rotWithShape="1">
          <a:blip r:embed="rId3">
            <a:alphaModFix/>
          </a:blip>
          <a:srcRect b="0" l="0" r="0" t="0"/>
          <a:stretch/>
        </p:blipFill>
        <p:spPr>
          <a:xfrm>
            <a:off x="600159" y="1402556"/>
            <a:ext cx="3914691" cy="27263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35"/>
          <p:cNvSpPr txBox="1"/>
          <p:nvPr>
            <p:ph type="title"/>
          </p:nvPr>
        </p:nvSpPr>
        <p:spPr>
          <a:xfrm>
            <a:off x="742950" y="602612"/>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lang="en"/>
              <a:t>Normal distribution or Gaussian distribution</a:t>
            </a:r>
            <a:endParaRPr/>
          </a:p>
        </p:txBody>
      </p:sp>
      <p:pic>
        <p:nvPicPr>
          <p:cNvPr descr="Chart, histogram&#10;&#10;Description automatically generated" id="233" name="Google Shape;233;p35"/>
          <p:cNvPicPr preferRelativeResize="0"/>
          <p:nvPr/>
        </p:nvPicPr>
        <p:blipFill rotWithShape="1">
          <a:blip r:embed="rId3">
            <a:alphaModFix/>
          </a:blip>
          <a:srcRect b="0" l="0" r="6716" t="0"/>
          <a:stretch/>
        </p:blipFill>
        <p:spPr>
          <a:xfrm>
            <a:off x="630936" y="1887583"/>
            <a:ext cx="4677157" cy="2745140"/>
          </a:xfrm>
          <a:prstGeom prst="rect">
            <a:avLst/>
          </a:prstGeom>
          <a:noFill/>
          <a:ln>
            <a:noFill/>
          </a:ln>
        </p:spPr>
      </p:pic>
      <p:sp>
        <p:nvSpPr>
          <p:cNvPr id="234" name="Google Shape;234;p35"/>
          <p:cNvSpPr txBox="1"/>
          <p:nvPr>
            <p:ph idx="1" type="body"/>
          </p:nvPr>
        </p:nvSpPr>
        <p:spPr>
          <a:xfrm>
            <a:off x="5660136" y="1887583"/>
            <a:ext cx="2853000" cy="2745300"/>
          </a:xfrm>
          <a:prstGeom prst="rect">
            <a:avLst/>
          </a:prstGeom>
          <a:noFill/>
          <a:ln>
            <a:noFill/>
          </a:ln>
        </p:spPr>
        <p:txBody>
          <a:bodyPr anchorCtr="0" anchor="ctr"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800"/>
              <a:buChar char="●"/>
            </a:pPr>
            <a:r>
              <a:rPr lang="en" sz="800">
                <a:latin typeface="Calibri"/>
                <a:ea typeface="Calibri"/>
                <a:cs typeface="Calibri"/>
                <a:sym typeface="Calibri"/>
              </a:rPr>
              <a:t>Most natural phenomena observe this normal distribution</a:t>
            </a:r>
            <a:endParaRPr/>
          </a:p>
          <a:p>
            <a:pPr indent="-177800" lvl="0" marL="177800" rtl="0" algn="l">
              <a:lnSpc>
                <a:spcPct val="90000"/>
              </a:lnSpc>
              <a:spcBef>
                <a:spcPts val="800"/>
              </a:spcBef>
              <a:spcAft>
                <a:spcPts val="0"/>
              </a:spcAft>
              <a:buClr>
                <a:schemeClr val="dk1"/>
              </a:buClr>
              <a:buSzPts val="800"/>
              <a:buChar char="●"/>
            </a:pPr>
            <a:r>
              <a:rPr lang="en" sz="800">
                <a:latin typeface="Calibri"/>
                <a:ea typeface="Calibri"/>
                <a:cs typeface="Calibri"/>
                <a:sym typeface="Calibri"/>
              </a:rPr>
              <a:t>Characteristics of normal distribution</a:t>
            </a:r>
            <a:endParaRPr/>
          </a:p>
          <a:p>
            <a:pPr indent="-177800" lvl="1" marL="520700" rtl="0" algn="l">
              <a:lnSpc>
                <a:spcPct val="90000"/>
              </a:lnSpc>
              <a:spcBef>
                <a:spcPts val="400"/>
              </a:spcBef>
              <a:spcAft>
                <a:spcPts val="0"/>
              </a:spcAft>
              <a:buClr>
                <a:schemeClr val="dk1"/>
              </a:buClr>
              <a:buSzPts val="800"/>
              <a:buChar char="○"/>
            </a:pPr>
            <a:r>
              <a:rPr lang="en" sz="800">
                <a:latin typeface="Calibri"/>
                <a:ea typeface="Calibri"/>
                <a:cs typeface="Calibri"/>
                <a:sym typeface="Calibri"/>
              </a:rPr>
              <a:t>It is “Bell-Shaped” and has a single peak at the center of the distribution</a:t>
            </a:r>
            <a:endParaRPr/>
          </a:p>
          <a:p>
            <a:pPr indent="-177800" lvl="1" marL="520700" rtl="0" algn="l">
              <a:lnSpc>
                <a:spcPct val="90000"/>
              </a:lnSpc>
              <a:spcBef>
                <a:spcPts val="400"/>
              </a:spcBef>
              <a:spcAft>
                <a:spcPts val="0"/>
              </a:spcAft>
              <a:buClr>
                <a:schemeClr val="dk1"/>
              </a:buClr>
              <a:buSzPts val="800"/>
              <a:buChar char="○"/>
            </a:pPr>
            <a:r>
              <a:rPr lang="en" sz="800">
                <a:latin typeface="Calibri"/>
                <a:ea typeface="Calibri"/>
                <a:cs typeface="Calibri"/>
                <a:sym typeface="Calibri"/>
              </a:rPr>
              <a:t>The arithmetic Mean, Median and Mode are equal. </a:t>
            </a:r>
            <a:endParaRPr/>
          </a:p>
          <a:p>
            <a:pPr indent="-177800" lvl="1" marL="520700" rtl="0" algn="l">
              <a:lnSpc>
                <a:spcPct val="90000"/>
              </a:lnSpc>
              <a:spcBef>
                <a:spcPts val="400"/>
              </a:spcBef>
              <a:spcAft>
                <a:spcPts val="0"/>
              </a:spcAft>
              <a:buClr>
                <a:schemeClr val="dk1"/>
              </a:buClr>
              <a:buSzPts val="800"/>
              <a:buChar char="○"/>
            </a:pPr>
            <a:r>
              <a:rPr lang="en" sz="800">
                <a:latin typeface="Calibri"/>
                <a:ea typeface="Calibri"/>
                <a:cs typeface="Calibri"/>
                <a:sym typeface="Calibri"/>
              </a:rPr>
              <a:t>The total area under the curve is 1.00</a:t>
            </a:r>
            <a:endParaRPr/>
          </a:p>
          <a:p>
            <a:pPr indent="-177800" lvl="1" marL="520700" rtl="0" algn="l">
              <a:lnSpc>
                <a:spcPct val="90000"/>
              </a:lnSpc>
              <a:spcBef>
                <a:spcPts val="400"/>
              </a:spcBef>
              <a:spcAft>
                <a:spcPts val="0"/>
              </a:spcAft>
              <a:buClr>
                <a:schemeClr val="dk1"/>
              </a:buClr>
              <a:buSzPts val="800"/>
              <a:buChar char="○"/>
            </a:pPr>
            <a:r>
              <a:rPr lang="en" sz="800">
                <a:latin typeface="Calibri"/>
                <a:ea typeface="Calibri"/>
                <a:cs typeface="Calibri"/>
                <a:sym typeface="Calibri"/>
              </a:rPr>
              <a:t>Half the area under the normal curve is to the right of this centre point and the other half to the left of it </a:t>
            </a:r>
            <a:endParaRPr/>
          </a:p>
          <a:p>
            <a:pPr indent="-177800" lvl="1" marL="520700" rtl="0" algn="l">
              <a:lnSpc>
                <a:spcPct val="90000"/>
              </a:lnSpc>
              <a:spcBef>
                <a:spcPts val="400"/>
              </a:spcBef>
              <a:spcAft>
                <a:spcPts val="0"/>
              </a:spcAft>
              <a:buClr>
                <a:schemeClr val="dk1"/>
              </a:buClr>
              <a:buSzPts val="800"/>
              <a:buChar char="○"/>
            </a:pPr>
            <a:r>
              <a:rPr lang="en" sz="800">
                <a:latin typeface="Calibri"/>
                <a:ea typeface="Calibri"/>
                <a:cs typeface="Calibri"/>
                <a:sym typeface="Calibri"/>
              </a:rPr>
              <a:t>It is Symmetrical about the mean </a:t>
            </a:r>
            <a:endParaRPr/>
          </a:p>
          <a:p>
            <a:pPr indent="-177800" lvl="1" marL="520700" rtl="0" algn="l">
              <a:lnSpc>
                <a:spcPct val="90000"/>
              </a:lnSpc>
              <a:spcBef>
                <a:spcPts val="400"/>
              </a:spcBef>
              <a:spcAft>
                <a:spcPts val="0"/>
              </a:spcAft>
              <a:buClr>
                <a:schemeClr val="dk1"/>
              </a:buClr>
              <a:buSzPts val="800"/>
              <a:buChar char="○"/>
            </a:pPr>
            <a:r>
              <a:rPr lang="en" sz="800">
                <a:latin typeface="Calibri"/>
                <a:ea typeface="Calibri"/>
                <a:cs typeface="Calibri"/>
                <a:sym typeface="Calibri"/>
              </a:rPr>
              <a:t>It is Asymptotic: The curve gets closer and closer to the X – axis but never actually touches it. </a:t>
            </a:r>
            <a:endParaRPr/>
          </a:p>
          <a:p>
            <a:pPr indent="-177800" lvl="1" marL="520700" rtl="0" algn="l">
              <a:lnSpc>
                <a:spcPct val="90000"/>
              </a:lnSpc>
              <a:spcBef>
                <a:spcPts val="400"/>
              </a:spcBef>
              <a:spcAft>
                <a:spcPts val="0"/>
              </a:spcAft>
              <a:buClr>
                <a:schemeClr val="dk1"/>
              </a:buClr>
              <a:buSzPts val="800"/>
              <a:buChar char="○"/>
            </a:pPr>
            <a:r>
              <a:rPr lang="en" sz="800">
                <a:latin typeface="Calibri"/>
                <a:ea typeface="Calibri"/>
                <a:cs typeface="Calibri"/>
                <a:sym typeface="Calibri"/>
              </a:rPr>
              <a:t>To put it another way, the tails of the curve extend indefinitely in both directions. </a:t>
            </a:r>
            <a:endParaRPr/>
          </a:p>
          <a:p>
            <a:pPr indent="-177800" lvl="1" marL="520700" rtl="0" algn="l">
              <a:lnSpc>
                <a:spcPct val="90000"/>
              </a:lnSpc>
              <a:spcBef>
                <a:spcPts val="400"/>
              </a:spcBef>
              <a:spcAft>
                <a:spcPts val="0"/>
              </a:spcAft>
              <a:buClr>
                <a:schemeClr val="dk1"/>
              </a:buClr>
              <a:buSzPts val="800"/>
              <a:buChar char="○"/>
            </a:pPr>
            <a:r>
              <a:rPr lang="en" sz="800">
                <a:latin typeface="Calibri"/>
                <a:ea typeface="Calibri"/>
                <a:cs typeface="Calibri"/>
                <a:sym typeface="Calibri"/>
              </a:rPr>
              <a:t>The location of a normal distribution is determined by the Mean, µ</a:t>
            </a:r>
            <a:endParaRPr/>
          </a:p>
          <a:p>
            <a:pPr indent="-177800" lvl="1" marL="520700" rtl="0" algn="l">
              <a:lnSpc>
                <a:spcPct val="90000"/>
              </a:lnSpc>
              <a:spcBef>
                <a:spcPts val="400"/>
              </a:spcBef>
              <a:spcAft>
                <a:spcPts val="0"/>
              </a:spcAft>
              <a:buClr>
                <a:schemeClr val="dk1"/>
              </a:buClr>
              <a:buSzPts val="800"/>
              <a:buChar char="○"/>
            </a:pPr>
            <a:r>
              <a:rPr lang="en" sz="800">
                <a:latin typeface="Calibri"/>
                <a:ea typeface="Calibri"/>
                <a:cs typeface="Calibri"/>
                <a:sym typeface="Calibri"/>
              </a:rPr>
              <a:t>The Dispersion or spread of the distribution is determined by the Standard Deviation, σ.</a:t>
            </a:r>
            <a:endParaRPr/>
          </a:p>
          <a:p>
            <a:pPr indent="-127000" lvl="0" marL="177800" rtl="0" algn="l">
              <a:lnSpc>
                <a:spcPct val="90000"/>
              </a:lnSpc>
              <a:spcBef>
                <a:spcPts val="800"/>
              </a:spcBef>
              <a:spcAft>
                <a:spcPts val="1200"/>
              </a:spcAft>
              <a:buClr>
                <a:schemeClr val="dk1"/>
              </a:buClr>
              <a:buSzPts val="800"/>
              <a:buNone/>
            </a:pPr>
            <a:r>
              <a:t/>
            </a:r>
            <a:endParaRPr sz="800">
              <a:latin typeface="Calibri"/>
              <a:ea typeface="Calibri"/>
              <a:cs typeface="Calibri"/>
              <a:sym typeface="Calibri"/>
            </a:endParaRPr>
          </a:p>
        </p:txBody>
      </p:sp>
      <p:sp>
        <p:nvSpPr>
          <p:cNvPr descr="Normal Distribution" id="235" name="Google Shape;235;p35"/>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Normal Distribution" id="236" name="Google Shape;236;p35"/>
          <p:cNvSpPr/>
          <p:nvPr/>
        </p:nvSpPr>
        <p:spPr>
          <a:xfrm>
            <a:off x="4572000" y="25717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normal distrubution large bell curve" id="237" name="Google Shape;237;p35"/>
          <p:cNvSpPr/>
          <p:nvPr/>
        </p:nvSpPr>
        <p:spPr>
          <a:xfrm>
            <a:off x="4686300" y="26860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normal distrubution large bell curve" id="238" name="Google Shape;238;p35"/>
          <p:cNvSpPr/>
          <p:nvPr/>
        </p:nvSpPr>
        <p:spPr>
          <a:xfrm>
            <a:off x="4800600" y="28003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normal distrubution large bell curve" id="239" name="Google Shape;239;p35"/>
          <p:cNvSpPr/>
          <p:nvPr/>
        </p:nvSpPr>
        <p:spPr>
          <a:xfrm>
            <a:off x="4914900" y="29146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 name="Google Shape;240;p35"/>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rmAutofit lnSpcReduction="2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41" name="Google Shape;241;p35"/>
          <p:cNvSpPr txBox="1"/>
          <p:nvPr>
            <p:ph idx="10" type="dt"/>
          </p:nvPr>
        </p:nvSpPr>
        <p:spPr>
          <a:xfrm>
            <a:off x="471488" y="3575447"/>
            <a:ext cx="1543200" cy="205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24/03/2025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685425" y="13411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MEASURES OF CENTRAL TENDENCY</a:t>
            </a:r>
            <a:endParaRPr/>
          </a:p>
        </p:txBody>
      </p:sp>
      <p:sp>
        <p:nvSpPr>
          <p:cNvPr id="247" name="Google Shape;247;p3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